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72" r:id="rId3"/>
    <p:sldId id="258" r:id="rId4"/>
    <p:sldId id="273" r:id="rId5"/>
    <p:sldId id="259" r:id="rId6"/>
    <p:sldId id="260" r:id="rId7"/>
    <p:sldId id="261" r:id="rId8"/>
    <p:sldId id="270" r:id="rId9"/>
    <p:sldId id="262" r:id="rId10"/>
    <p:sldId id="263" r:id="rId11"/>
    <p:sldId id="266" r:id="rId12"/>
    <p:sldId id="267" r:id="rId13"/>
    <p:sldId id="268" r:id="rId14"/>
    <p:sldId id="269" r:id="rId15"/>
    <p:sldId id="271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303" r:id="rId24"/>
    <p:sldId id="283" r:id="rId25"/>
    <p:sldId id="284" r:id="rId26"/>
    <p:sldId id="285" r:id="rId27"/>
    <p:sldId id="286" r:id="rId28"/>
    <p:sldId id="287" r:id="rId29"/>
    <p:sldId id="288" r:id="rId30"/>
    <p:sldId id="302" r:id="rId31"/>
    <p:sldId id="297" r:id="rId32"/>
    <p:sldId id="298" r:id="rId33"/>
    <p:sldId id="299" r:id="rId34"/>
    <p:sldId id="300" r:id="rId35"/>
    <p:sldId id="301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Bitka za vukovar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867400"/>
          </a:xfrm>
        </p:spPr>
        <p:txBody>
          <a:bodyPr>
            <a:normAutofit lnSpcReduction="10000"/>
          </a:bodyPr>
          <a:lstStyle/>
          <a:p>
            <a:r>
              <a:rPr lang="vi-VN" sz="2600" dirty="0" smtClean="0">
                <a:latin typeface="Calibri" pitchFamily="34" charset="0"/>
              </a:rPr>
              <a:t>Napadnuti su i Bogdanovci</a:t>
            </a:r>
            <a:r>
              <a:rPr lang="hr-HR" sz="2600" dirty="0" smtClean="0">
                <a:latin typeface="Calibri" pitchFamily="34" charset="0"/>
              </a:rPr>
              <a:t>, </a:t>
            </a:r>
            <a:r>
              <a:rPr lang="vi-VN" sz="2600" dirty="0" smtClean="0">
                <a:latin typeface="Calibri" pitchFamily="34" charset="0"/>
              </a:rPr>
              <a:t>ujutro je JNA krenula s 10 tenkova i isto toliko oklopnih transportera</a:t>
            </a:r>
            <a:r>
              <a:rPr lang="en-GB" sz="2600" dirty="0" smtClean="0">
                <a:latin typeface="Calibri" pitchFamily="34" charset="0"/>
              </a:rPr>
              <a:t>.</a:t>
            </a:r>
            <a:r>
              <a:rPr lang="vi-VN" sz="2600" dirty="0" smtClean="0">
                <a:latin typeface="Calibri" pitchFamily="34" charset="0"/>
              </a:rPr>
              <a:t> </a:t>
            </a:r>
            <a:endParaRPr lang="hr-HR" sz="2600" dirty="0" smtClean="0">
              <a:latin typeface="Calibri" pitchFamily="34" charset="0"/>
            </a:endParaRPr>
          </a:p>
          <a:p>
            <a:endParaRPr lang="hr-HR" sz="2600" dirty="0" smtClean="0">
              <a:latin typeface="Calibri" pitchFamily="34" charset="0"/>
            </a:endParaRPr>
          </a:p>
          <a:p>
            <a:r>
              <a:rPr lang="hr-HR" sz="2600" dirty="0" smtClean="0">
                <a:latin typeface="Calibri" pitchFamily="34" charset="0"/>
              </a:rPr>
              <a:t>Dana 3. listopada 1991. godine vode se teške borbe na prilazima Vinkovcima</a:t>
            </a:r>
            <a:r>
              <a:rPr lang="en-GB" sz="2600" dirty="0" smtClean="0">
                <a:latin typeface="Calibri" pitchFamily="34" charset="0"/>
              </a:rPr>
              <a:t>.</a:t>
            </a:r>
            <a:endParaRPr lang="hr-HR" sz="2600" dirty="0" smtClean="0">
              <a:latin typeface="Calibri" pitchFamily="34" charset="0"/>
            </a:endParaRPr>
          </a:p>
          <a:p>
            <a:endParaRPr lang="hr-HR" sz="2600" dirty="0" smtClean="0">
              <a:latin typeface="Calibri" pitchFamily="34" charset="0"/>
            </a:endParaRPr>
          </a:p>
          <a:p>
            <a:r>
              <a:rPr lang="hr-HR" sz="2600" dirty="0" smtClean="0">
                <a:latin typeface="Calibri" pitchFamily="34" charset="0"/>
              </a:rPr>
              <a:t>Dana 5. listopada 1991. 109 brigada HV-a stavila cijeli Nuštar pod svoju kontrolu</a:t>
            </a:r>
            <a:r>
              <a:rPr lang="en-GB" sz="2600" dirty="0" smtClean="0">
                <a:latin typeface="Calibri" pitchFamily="34" charset="0"/>
              </a:rPr>
              <a:t>.</a:t>
            </a:r>
            <a:endParaRPr lang="hr-HR" sz="2600" dirty="0" smtClean="0">
              <a:latin typeface="Calibri" pitchFamily="34" charset="0"/>
            </a:endParaRPr>
          </a:p>
          <a:p>
            <a:endParaRPr lang="hr-HR" sz="2600" dirty="0" smtClean="0">
              <a:latin typeface="Calibri" pitchFamily="34" charset="0"/>
            </a:endParaRPr>
          </a:p>
          <a:p>
            <a:r>
              <a:rPr lang="hr-HR" sz="2600" dirty="0" smtClean="0">
                <a:latin typeface="Calibri" pitchFamily="34" charset="0"/>
              </a:rPr>
              <a:t>Dana 10. listopada 1991. godine počeo je najjači napad na Vukovar s juga</a:t>
            </a:r>
            <a:r>
              <a:rPr lang="en-GB" sz="2600" dirty="0" smtClean="0">
                <a:latin typeface="Calibri" pitchFamily="34" charset="0"/>
              </a:rPr>
              <a:t>.</a:t>
            </a:r>
            <a:endParaRPr lang="hr-HR" sz="2600" dirty="0" smtClean="0">
              <a:latin typeface="Calibri" pitchFamily="34" charset="0"/>
            </a:endParaRPr>
          </a:p>
          <a:p>
            <a:endParaRPr lang="hr-HR" sz="2600" dirty="0" smtClean="0">
              <a:latin typeface="Calibri" pitchFamily="34" charset="0"/>
            </a:endParaRPr>
          </a:p>
          <a:p>
            <a:r>
              <a:rPr lang="hr-HR" sz="2600" dirty="0" smtClean="0">
                <a:latin typeface="Calibri" pitchFamily="34" charset="0"/>
              </a:rPr>
              <a:t>Dana 13. listopada 1991. godine ponovno je bezuspješno pokušana deblokada Vukovara</a:t>
            </a:r>
            <a:r>
              <a:rPr lang="en-GB" sz="2600" dirty="0" smtClean="0">
                <a:latin typeface="Calibri" pitchFamily="34" charset="0"/>
              </a:rPr>
              <a:t>.</a:t>
            </a:r>
            <a:endParaRPr lang="hr-HR" sz="2600" dirty="0" smtClean="0">
              <a:latin typeface="Calibri" pitchFamily="34" charset="0"/>
            </a:endParaRPr>
          </a:p>
          <a:p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Treći dio bitke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Od 15. listopada 1991. godine Vukovar je u potpunom okruženju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Sljedeći dan počinje opet opći napad na grad, svi položaji, Mitnica, Sajmište, Lužac, Budžak, Borovo </a:t>
            </a:r>
            <a:r>
              <a:rPr lang="en-GB" sz="2400" dirty="0" smtClean="0">
                <a:latin typeface="Calibri" pitchFamily="34" charset="0"/>
              </a:rPr>
              <a:t>n</a:t>
            </a:r>
            <a:r>
              <a:rPr lang="hr-HR" sz="2400" dirty="0" err="1" smtClean="0">
                <a:latin typeface="Calibri" pitchFamily="34" charset="0"/>
              </a:rPr>
              <a:t>aselje</a:t>
            </a:r>
            <a:r>
              <a:rPr lang="hr-HR" sz="2400" dirty="0" smtClean="0">
                <a:latin typeface="Calibri" pitchFamily="34" charset="0"/>
              </a:rPr>
              <a:t> s Trpinjskom cestom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U trenutku kad je Blago Zadro htio pretrčati prugu, ubijen je  rafalom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Nakon čišćenja Vinogradske ulice branitelji su našli jedan broj masakriranih civila koji su bili skriveni po podrumima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>
                <a:latin typeface="Calibri" pitchFamily="34" charset="0"/>
              </a:rPr>
              <a:t>Od 7. do 8. JNA je ušla u samo središte grada, u naselja Boško Buha, Cvjetno </a:t>
            </a:r>
            <a:r>
              <a:rPr lang="en-GB" sz="2400" dirty="0" smtClean="0">
                <a:latin typeface="Calibri" pitchFamily="34" charset="0"/>
              </a:rPr>
              <a:t>n</a:t>
            </a:r>
            <a:r>
              <a:rPr lang="vi-VN" sz="2400" dirty="0" smtClean="0">
                <a:latin typeface="Calibri" pitchFamily="34" charset="0"/>
              </a:rPr>
              <a:t>aselje i cijeli Lužac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>
              <a:latin typeface="Calibri" pitchFamily="34" charset="0"/>
            </a:endParaRPr>
          </a:p>
        </p:txBody>
      </p:sp>
      <p:pic>
        <p:nvPicPr>
          <p:cNvPr id="1026" name="Picture 2" descr="C:\Users\nonam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19400"/>
            <a:ext cx="4030134" cy="2590800"/>
          </a:xfrm>
          <a:prstGeom prst="rect">
            <a:avLst/>
          </a:prstGeom>
          <a:noFill/>
        </p:spPr>
      </p:pic>
      <p:pic>
        <p:nvPicPr>
          <p:cNvPr id="1027" name="Picture 3" descr="C:\Users\noname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4" y="2667000"/>
            <a:ext cx="4500528" cy="2882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Pad Vukovara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Dana 12. studenog 1991. godine počeo je posljednji, četvrti organizirani pokušaj deblokade Vukovara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Toga dana u Vukovaru su napadani punktovi obrane ceste Vukovar – Borovo </a:t>
            </a:r>
            <a:r>
              <a:rPr lang="en-GB" sz="2400" dirty="0" smtClean="0">
                <a:latin typeface="Calibri" pitchFamily="34" charset="0"/>
              </a:rPr>
              <a:t>n</a:t>
            </a:r>
            <a:r>
              <a:rPr lang="hr-HR" sz="2400" dirty="0" err="1" smtClean="0">
                <a:latin typeface="Calibri" pitchFamily="34" charset="0"/>
              </a:rPr>
              <a:t>aselje</a:t>
            </a:r>
            <a:r>
              <a:rPr lang="hr-HR" sz="2400" dirty="0" smtClean="0">
                <a:latin typeface="Calibri" pitchFamily="34" charset="0"/>
              </a:rPr>
              <a:t> i silos na Dunavu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en-GB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Dana 16. studenog pali su Nijemci ( naselje ), a 17. studenog 1991. godine, Vukovar su napustili ljudi na čelu s Brankom Borkovićem - Mladim Jastrebom</a:t>
            </a:r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Ruševine pada vukovara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C:\Users\noname\Desktop\250px-Croatian_War_1991_Vukovar_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67428"/>
            <a:ext cx="3429000" cy="2290571"/>
          </a:xfrm>
          <a:prstGeom prst="rect">
            <a:avLst/>
          </a:prstGeom>
          <a:noFill/>
        </p:spPr>
      </p:pic>
      <p:pic>
        <p:nvPicPr>
          <p:cNvPr id="5123" name="Picture 3" descr="C:\Users\noname\Desktop\250px-Vukovaru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59528"/>
            <a:ext cx="3276600" cy="2398471"/>
          </a:xfrm>
          <a:prstGeom prst="rect">
            <a:avLst/>
          </a:prstGeom>
          <a:noFill/>
        </p:spPr>
      </p:pic>
      <p:pic>
        <p:nvPicPr>
          <p:cNvPr id="5124" name="Picture 4" descr="C:\Users\noname\Desktop\250px-Croatian_War_1991_Vukovar_destr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2438400" cy="1687373"/>
          </a:xfrm>
          <a:prstGeom prst="rect">
            <a:avLst/>
          </a:prstGeom>
          <a:noFill/>
        </p:spPr>
      </p:pic>
      <p:pic>
        <p:nvPicPr>
          <p:cNvPr id="5125" name="Picture 5" descr="C:\Users\noname\Desktop\250px-Vukovar_after_occup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9000" y="0"/>
            <a:ext cx="3175000" cy="2387600"/>
          </a:xfrm>
          <a:prstGeom prst="rect">
            <a:avLst/>
          </a:prstGeom>
          <a:noFill/>
        </p:spPr>
      </p:pic>
      <p:pic>
        <p:nvPicPr>
          <p:cNvPr id="5126" name="Picture 6" descr="C:\Users\noname\Desktop\200px-Croatian_War_1991_Vukovar_destroy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295400"/>
            <a:ext cx="1924659" cy="3108325"/>
          </a:xfrm>
          <a:prstGeom prst="rect">
            <a:avLst/>
          </a:prstGeom>
          <a:noFill/>
        </p:spPr>
      </p:pic>
      <p:pic>
        <p:nvPicPr>
          <p:cNvPr id="1026" name="Picture 2" descr="C:\Users\noname\Desktop\downlo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438400"/>
            <a:ext cx="334399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Progon vukovaraca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 descr="C:\Users\noname\Desktop\300px-Progon_Vukovara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171" y="1981200"/>
            <a:ext cx="5195013" cy="33940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Trpinjska cesta</a:t>
            </a:r>
            <a:endParaRPr lang="en-US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Na Trpinjskoj cesti u Vukovaru </a:t>
            </a:r>
            <a:r>
              <a:rPr lang="en-GB" sz="2400" dirty="0" err="1" smtClean="0">
                <a:latin typeface="Calibri" pitchFamily="34" charset="0"/>
              </a:rPr>
              <a:t>branitelji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su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hr-HR" sz="2400" dirty="0" smtClean="0">
                <a:latin typeface="Calibri" pitchFamily="34" charset="0"/>
              </a:rPr>
              <a:t>uništili 30</a:t>
            </a:r>
            <a:r>
              <a:rPr lang="en-GB" sz="2400" dirty="0" smtClean="0">
                <a:latin typeface="Calibri" pitchFamily="34" charset="0"/>
              </a:rPr>
              <a:t>-</a:t>
            </a:r>
            <a:r>
              <a:rPr lang="hr-HR" sz="2400" dirty="0" err="1" smtClean="0">
                <a:latin typeface="Calibri" pitchFamily="34" charset="0"/>
              </a:rPr>
              <a:t>ak</a:t>
            </a:r>
            <a:r>
              <a:rPr lang="hr-HR" sz="2400" dirty="0" smtClean="0">
                <a:latin typeface="Calibri" pitchFamily="34" charset="0"/>
              </a:rPr>
              <a:t> tenkova i oklopnih vozila JNA i četnika koji su napadali Vukovar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Trpinjska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je</a:t>
            </a:r>
            <a:r>
              <a:rPr lang="hr-HR" sz="2400" dirty="0" smtClean="0">
                <a:latin typeface="Calibri" pitchFamily="34" charset="0"/>
              </a:rPr>
              <a:t> cesta bila jedina dovoljno velika da su tenkovi </a:t>
            </a:r>
            <a:r>
              <a:rPr lang="en-GB" sz="2400" dirty="0" err="1" smtClean="0">
                <a:latin typeface="Calibri" pitchFamily="34" charset="0"/>
              </a:rPr>
              <a:t>njome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hr-HR" sz="2400" dirty="0" smtClean="0">
                <a:latin typeface="Calibri" pitchFamily="34" charset="0"/>
              </a:rPr>
              <a:t>mogli prolaziti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Time je </a:t>
            </a:r>
            <a:r>
              <a:rPr lang="en-US" sz="2400" dirty="0" err="1" smtClean="0">
                <a:latin typeface="Calibri" pitchFamily="34" charset="0"/>
              </a:rPr>
              <a:t>Trpinjska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cesta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dobila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nadimak</a:t>
            </a:r>
            <a:r>
              <a:rPr lang="en-US" sz="2400" dirty="0" smtClean="0">
                <a:latin typeface="Calibri" pitchFamily="34" charset="0"/>
              </a:rPr>
              <a:t> "</a:t>
            </a:r>
            <a:r>
              <a:rPr lang="en-US" sz="2400" dirty="0" err="1" smtClean="0">
                <a:latin typeface="Calibri" pitchFamily="34" charset="0"/>
              </a:rPr>
              <a:t>groblje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tenkova</a:t>
            </a:r>
            <a:r>
              <a:rPr lang="en-US" sz="2400" dirty="0" smtClean="0">
                <a:latin typeface="Calibri" pitchFamily="34" charset="0"/>
              </a:rPr>
              <a:t>“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U </a:t>
            </a:r>
            <a:r>
              <a:rPr lang="en-US" sz="2400" dirty="0" err="1" smtClean="0">
                <a:latin typeface="Calibri" pitchFamily="34" charset="0"/>
              </a:rPr>
              <a:t>centru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sela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preko</a:t>
            </a:r>
            <a:r>
              <a:rPr lang="en-US" sz="2400" dirty="0" smtClean="0">
                <a:latin typeface="Calibri" pitchFamily="34" charset="0"/>
              </a:rPr>
              <a:t> puta </a:t>
            </a:r>
            <a:r>
              <a:rPr lang="en-US" sz="2400" dirty="0" err="1" smtClean="0">
                <a:latin typeface="Calibri" pitchFamily="34" charset="0"/>
              </a:rPr>
              <a:t>osnovne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škole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nalaze</a:t>
            </a:r>
            <a:r>
              <a:rPr lang="en-US" sz="2400" dirty="0" smtClean="0">
                <a:latin typeface="Calibri" pitchFamily="34" charset="0"/>
              </a:rPr>
              <a:t> se </a:t>
            </a:r>
            <a:r>
              <a:rPr lang="en-US" sz="2400" dirty="0" err="1" smtClean="0">
                <a:latin typeface="Calibri" pitchFamily="34" charset="0"/>
              </a:rPr>
              <a:t>spomenici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palim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borcima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</a:rPr>
              <a:t>partizanima</a:t>
            </a:r>
            <a:r>
              <a:rPr lang="en-US" sz="2400" dirty="0" smtClean="0">
                <a:latin typeface="Calibri" pitchFamily="34" charset="0"/>
              </a:rPr>
              <a:t>) u </a:t>
            </a:r>
            <a:r>
              <a:rPr lang="en-US" sz="2400" dirty="0" err="1" smtClean="0">
                <a:latin typeface="Calibri" pitchFamily="34" charset="0"/>
              </a:rPr>
              <a:t>Drugom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svjetskom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ratu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palim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borcima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žrtvama</a:t>
            </a:r>
            <a:r>
              <a:rPr lang="en-US" sz="2400" dirty="0" smtClean="0">
                <a:latin typeface="Calibri" pitchFamily="34" charset="0"/>
              </a:rPr>
              <a:t> rata </a:t>
            </a:r>
            <a:r>
              <a:rPr lang="en-US" sz="2400" dirty="0" err="1" smtClean="0">
                <a:latin typeface="Calibri" pitchFamily="34" charset="0"/>
              </a:rPr>
              <a:t>iz</a:t>
            </a:r>
            <a:r>
              <a:rPr lang="en-US" sz="2400" dirty="0" smtClean="0">
                <a:latin typeface="Calibri" pitchFamily="34" charset="0"/>
              </a:rPr>
              <a:t> 1991. </a:t>
            </a:r>
            <a:r>
              <a:rPr lang="en-US" sz="2400" dirty="0" err="1" smtClean="0">
                <a:latin typeface="Calibri" pitchFamily="34" charset="0"/>
              </a:rPr>
              <a:t>godine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074" name="Picture 2" descr="C:\Users\noname\Desktop\250px-Destruction_of_a_t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392736"/>
            <a:ext cx="1981200" cy="14652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Uništeni T-55 tenk Jugoslavenske narodne armije na Trpinjskoj cesti, poznatoj kao "groblje tenkova "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074" name="Picture 2" descr="C:\Users\noname\Desktop\Uništeni_tenk_J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4413555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hr-HR" dirty="0" smtClean="0"/>
              <a:t>Blago Zadro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Blago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Zadro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</a:rPr>
              <a:t>Donji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Mamići-Ledinac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kraj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Gruda</a:t>
            </a:r>
            <a:r>
              <a:rPr lang="en-US" sz="2400" dirty="0" smtClean="0">
                <a:latin typeface="Calibri" pitchFamily="34" charset="0"/>
              </a:rPr>
              <a:t>, 31. </a:t>
            </a:r>
            <a:r>
              <a:rPr lang="en-US" sz="2400" dirty="0" err="1" smtClean="0">
                <a:latin typeface="Calibri" pitchFamily="34" charset="0"/>
              </a:rPr>
              <a:t>ožujka</a:t>
            </a:r>
            <a:r>
              <a:rPr lang="en-US" sz="2400" dirty="0" smtClean="0">
                <a:latin typeface="Calibri" pitchFamily="34" charset="0"/>
              </a:rPr>
              <a:t> 1944. - </a:t>
            </a:r>
            <a:r>
              <a:rPr lang="en-US" sz="2400" dirty="0" err="1" smtClean="0">
                <a:latin typeface="Calibri" pitchFamily="34" charset="0"/>
              </a:rPr>
              <a:t>Vukovar</a:t>
            </a:r>
            <a:r>
              <a:rPr lang="en-US" sz="2400" dirty="0" smtClean="0">
                <a:latin typeface="Calibri" pitchFamily="34" charset="0"/>
              </a:rPr>
              <a:t>, 16. </a:t>
            </a:r>
            <a:r>
              <a:rPr lang="en-US" sz="2400" dirty="0" err="1" smtClean="0">
                <a:latin typeface="Calibri" pitchFamily="34" charset="0"/>
              </a:rPr>
              <a:t>listopada</a:t>
            </a:r>
            <a:r>
              <a:rPr lang="en-US" sz="2400" dirty="0" smtClean="0">
                <a:latin typeface="Calibri" pitchFamily="34" charset="0"/>
              </a:rPr>
              <a:t> 1991.) </a:t>
            </a:r>
            <a:r>
              <a:rPr lang="en-US" sz="2400" dirty="0" err="1" smtClean="0">
                <a:latin typeface="Calibri" pitchFamily="34" charset="0"/>
              </a:rPr>
              <a:t>jedan</a:t>
            </a:r>
            <a:r>
              <a:rPr lang="en-US" sz="2400" dirty="0" smtClean="0">
                <a:latin typeface="Calibri" pitchFamily="34" charset="0"/>
              </a:rPr>
              <a:t> je </a:t>
            </a:r>
            <a:r>
              <a:rPr lang="en-US" sz="2400" dirty="0" err="1" smtClean="0">
                <a:latin typeface="Calibri" pitchFamily="34" charset="0"/>
              </a:rPr>
              <a:t>od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najvećih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heroja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Domovinskog</a:t>
            </a:r>
            <a:r>
              <a:rPr lang="en-US" sz="2400" dirty="0" smtClean="0">
                <a:latin typeface="Calibri" pitchFamily="34" charset="0"/>
              </a:rPr>
              <a:t> rata</a:t>
            </a:r>
            <a:endParaRPr lang="hr-HR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Posmrtno</a:t>
            </a:r>
            <a:r>
              <a:rPr lang="en-US" sz="2400" dirty="0" smtClean="0">
                <a:latin typeface="Calibri" pitchFamily="34" charset="0"/>
              </a:rPr>
              <a:t> je </a:t>
            </a:r>
            <a:r>
              <a:rPr lang="en-US" sz="2400" dirty="0" err="1" smtClean="0">
                <a:latin typeface="Calibri" pitchFamily="34" charset="0"/>
              </a:rPr>
              <a:t>dobio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čin</a:t>
            </a:r>
            <a:r>
              <a:rPr lang="hr-HR" sz="2400" dirty="0" smtClean="0">
                <a:latin typeface="Calibri" pitchFamily="34" charset="0"/>
              </a:rPr>
              <a:t> general</a:t>
            </a:r>
            <a:r>
              <a:rPr lang="en-GB" sz="2400" dirty="0" smtClean="0">
                <a:latin typeface="Calibri" pitchFamily="34" charset="0"/>
              </a:rPr>
              <a:t>-</a:t>
            </a:r>
            <a:r>
              <a:rPr lang="hr-HR" sz="2400" dirty="0" smtClean="0">
                <a:latin typeface="Calibri" pitchFamily="34" charset="0"/>
              </a:rPr>
              <a:t>bojnika</a:t>
            </a:r>
          </a:p>
        </p:txBody>
      </p:sp>
      <p:pic>
        <p:nvPicPr>
          <p:cNvPr id="4098" name="Picture 2" descr="C:\Users\noname\Desktop\Blago_zad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429000"/>
            <a:ext cx="2371709" cy="339154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POLožaj vukovara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fontScale="77500" lnSpcReduction="20000"/>
          </a:bodyPr>
          <a:lstStyle/>
          <a:p>
            <a:endParaRPr lang="hr-HR" sz="3100" dirty="0" smtClean="0">
              <a:latin typeface="Calibri" pitchFamily="34" charset="0"/>
            </a:endParaRPr>
          </a:p>
          <a:p>
            <a:r>
              <a:rPr lang="vi-VN" sz="3100" dirty="0" smtClean="0">
                <a:latin typeface="Calibri" pitchFamily="34" charset="0"/>
              </a:rPr>
              <a:t>Vukovar se smjestio, otprilike</a:t>
            </a:r>
            <a:r>
              <a:rPr lang="en-GB" sz="3100" dirty="0" smtClean="0">
                <a:latin typeface="Calibri" pitchFamily="34" charset="0"/>
              </a:rPr>
              <a:t>,</a:t>
            </a:r>
            <a:r>
              <a:rPr lang="vi-VN" sz="3100" dirty="0" smtClean="0">
                <a:latin typeface="Calibri" pitchFamily="34" charset="0"/>
              </a:rPr>
              <a:t> na polovi</a:t>
            </a:r>
            <a:r>
              <a:rPr lang="en-GB" sz="3100" dirty="0" smtClean="0">
                <a:latin typeface="Calibri" pitchFamily="34" charset="0"/>
              </a:rPr>
              <a:t>n</a:t>
            </a:r>
            <a:r>
              <a:rPr lang="vi-VN" sz="3100" dirty="0" smtClean="0">
                <a:latin typeface="Calibri" pitchFamily="34" charset="0"/>
              </a:rPr>
              <a:t>i plovnoga puta Dunava</a:t>
            </a:r>
            <a:r>
              <a:rPr lang="hr-HR" sz="3100" dirty="0" smtClean="0">
                <a:latin typeface="Calibri" pitchFamily="34" charset="0"/>
              </a:rPr>
              <a:t> </a:t>
            </a:r>
            <a:r>
              <a:rPr lang="vi-VN" sz="3100" dirty="0" smtClean="0">
                <a:latin typeface="Calibri" pitchFamily="34" charset="0"/>
              </a:rPr>
              <a:t>između Ulma u Njemačkoj i ušća u Crno more</a:t>
            </a:r>
            <a:r>
              <a:rPr lang="hr-HR" sz="3100" dirty="0" smtClean="0">
                <a:latin typeface="Calibri" pitchFamily="34" charset="0"/>
              </a:rPr>
              <a:t>, kod granice sa Srbijom</a:t>
            </a:r>
          </a:p>
          <a:p>
            <a:endParaRPr lang="hr-HR" sz="3100" dirty="0" smtClean="0">
              <a:latin typeface="Calibri" pitchFamily="34" charset="0"/>
            </a:endParaRPr>
          </a:p>
          <a:p>
            <a:r>
              <a:rPr lang="vi-VN" sz="3100" dirty="0" smtClean="0">
                <a:latin typeface="Calibri" pitchFamily="34" charset="0"/>
              </a:rPr>
              <a:t>Nalazi se na razmeđi povijesnih pokrajina istočne Slavonije i zapadnog Srijema</a:t>
            </a:r>
            <a:endParaRPr lang="hr-HR" sz="3100" dirty="0" smtClean="0">
              <a:latin typeface="Calibri" pitchFamily="34" charset="0"/>
            </a:endParaRPr>
          </a:p>
          <a:p>
            <a:endParaRPr lang="hr-HR" sz="3100" dirty="0" smtClean="0">
              <a:latin typeface="Calibri" pitchFamily="34" charset="0"/>
            </a:endParaRPr>
          </a:p>
          <a:p>
            <a:r>
              <a:rPr lang="hr-HR" sz="3100" dirty="0" smtClean="0">
                <a:latin typeface="Calibri" pitchFamily="34" charset="0"/>
              </a:rPr>
              <a:t>L</a:t>
            </a:r>
            <a:r>
              <a:rPr lang="vi-VN" sz="3100" dirty="0" smtClean="0">
                <a:latin typeface="Calibri" pitchFamily="34" charset="0"/>
              </a:rPr>
              <a:t>eži na ušću rijeke Vuke u Dunav</a:t>
            </a:r>
            <a:r>
              <a:rPr lang="en-GB" sz="3100" dirty="0" smtClean="0">
                <a:latin typeface="Calibri" pitchFamily="34" charset="0"/>
              </a:rPr>
              <a:t>. </a:t>
            </a:r>
            <a:r>
              <a:rPr lang="vi-VN" sz="3100" dirty="0" smtClean="0">
                <a:latin typeface="Calibri" pitchFamily="34" charset="0"/>
              </a:rPr>
              <a:t>Istočni</a:t>
            </a:r>
            <a:r>
              <a:rPr lang="en-GB" sz="3100" dirty="0" smtClean="0">
                <a:latin typeface="Calibri" pitchFamily="34" charset="0"/>
              </a:rPr>
              <a:t>,</a:t>
            </a:r>
            <a:r>
              <a:rPr lang="vi-VN" sz="3100" dirty="0" smtClean="0">
                <a:latin typeface="Calibri" pitchFamily="34" charset="0"/>
              </a:rPr>
              <a:t> stariji dio grada na desnoj je obali Vuke, na obroncima Vukovarskog ravnjaka i visokoj dunavskoj obali</a:t>
            </a:r>
            <a:endParaRPr lang="hr-HR" sz="3100" dirty="0" smtClean="0">
              <a:latin typeface="Calibri" pitchFamily="34" charset="0"/>
            </a:endParaRPr>
          </a:p>
          <a:p>
            <a:endParaRPr lang="vi-VN" sz="3100" dirty="0" smtClean="0">
              <a:latin typeface="Calibri" pitchFamily="34" charset="0"/>
            </a:endParaRPr>
          </a:p>
          <a:p>
            <a:r>
              <a:rPr lang="hr-HR" sz="3100" dirty="0" smtClean="0">
                <a:latin typeface="Calibri" pitchFamily="34" charset="0"/>
              </a:rPr>
              <a:t>Z</a:t>
            </a:r>
            <a:r>
              <a:rPr lang="vi-VN" sz="3100" dirty="0" smtClean="0">
                <a:latin typeface="Calibri" pitchFamily="34" charset="0"/>
              </a:rPr>
              <a:t>apadni dio grada - Novi Vukovar s Borov</a:t>
            </a:r>
            <a:r>
              <a:rPr lang="en-GB" sz="3100" dirty="0" err="1" smtClean="0">
                <a:latin typeface="Calibri" pitchFamily="34" charset="0"/>
              </a:rPr>
              <a:t>im</a:t>
            </a:r>
            <a:r>
              <a:rPr lang="vi-VN" sz="3100" dirty="0" smtClean="0">
                <a:latin typeface="Calibri" pitchFamily="34" charset="0"/>
              </a:rPr>
              <a:t> </a:t>
            </a:r>
            <a:r>
              <a:rPr lang="en-GB" sz="3100" dirty="0">
                <a:latin typeface="Calibri" pitchFamily="34" charset="0"/>
              </a:rPr>
              <a:t>n</a:t>
            </a:r>
            <a:r>
              <a:rPr lang="vi-VN" sz="3100" dirty="0" smtClean="0">
                <a:latin typeface="Calibri" pitchFamily="34" charset="0"/>
              </a:rPr>
              <a:t>aseljem u nizini je lijeve obale Vuke</a:t>
            </a:r>
            <a:endParaRPr lang="hr-HR" sz="3100" dirty="0" smtClean="0">
              <a:latin typeface="Calibri" pitchFamily="34" charset="0"/>
            </a:endParaRPr>
          </a:p>
          <a:p>
            <a:endParaRPr lang="hr-HR" sz="3400" dirty="0" smtClean="0">
              <a:latin typeface="Calibri" pitchFamily="34" charset="0"/>
            </a:endParaRPr>
          </a:p>
        </p:txBody>
      </p:sp>
      <p:pic>
        <p:nvPicPr>
          <p:cNvPr id="1026" name="Picture 2" descr="C:\Users\noname\Desktop\081130_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156682" cy="198081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hr-HR" dirty="0" smtClean="0"/>
              <a:t>Životopis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vi-VN" sz="2800" dirty="0" smtClean="0">
                <a:latin typeface="Calibri" pitchFamily="34" charset="0"/>
              </a:rPr>
              <a:t>Rođen u Bosni i Hercegovini, kao desetogodišnjak doselio se iz rodne Hercegovine zajedno s obitelji u Borovo </a:t>
            </a:r>
            <a:r>
              <a:rPr lang="en-GB" sz="2800" dirty="0" smtClean="0">
                <a:latin typeface="Calibri" pitchFamily="34" charset="0"/>
              </a:rPr>
              <a:t>n</a:t>
            </a:r>
            <a:r>
              <a:rPr lang="vi-VN" sz="2800" dirty="0" smtClean="0">
                <a:latin typeface="Calibri" pitchFamily="34" charset="0"/>
              </a:rPr>
              <a:t>aselje, gdje je završio školu</a:t>
            </a:r>
            <a:r>
              <a:rPr lang="en-GB" sz="2800" dirty="0" smtClean="0">
                <a:latin typeface="Calibri" pitchFamily="34" charset="0"/>
              </a:rPr>
              <a:t>.</a:t>
            </a:r>
            <a:endParaRPr lang="hr-HR" sz="2800" dirty="0" smtClean="0">
              <a:latin typeface="Calibri" pitchFamily="34" charset="0"/>
            </a:endParaRPr>
          </a:p>
          <a:p>
            <a:endParaRPr lang="hr-HR" sz="2800" dirty="0" smtClean="0">
              <a:latin typeface="Calibri" pitchFamily="34" charset="0"/>
            </a:endParaRPr>
          </a:p>
          <a:p>
            <a:r>
              <a:rPr lang="hr-HR" sz="2800" dirty="0" smtClean="0">
                <a:latin typeface="Calibri" pitchFamily="34" charset="0"/>
              </a:rPr>
              <a:t>Početkom demokratskih promjena aktivno se uključio u politički život toga kraja i postao prvi dopredsjednik HDZ-a u Vukovaru</a:t>
            </a:r>
            <a:r>
              <a:rPr lang="en-GB" sz="2800" dirty="0" smtClean="0">
                <a:latin typeface="Calibri" pitchFamily="34" charset="0"/>
              </a:rPr>
              <a:t>.</a:t>
            </a:r>
            <a:endParaRPr lang="hr-HR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Marko Babić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24000"/>
            <a:ext cx="8712968" cy="49530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alibri" pitchFamily="34" charset="0"/>
              </a:rPr>
              <a:t>Marko Babić je nekoliko godina proveo na privremenom radu u </a:t>
            </a:r>
            <a:r>
              <a:rPr lang="hr-HR" sz="2400" dirty="0" smtClean="0">
                <a:latin typeface="Calibri" pitchFamily="34" charset="0"/>
              </a:rPr>
              <a:t>Švicarskoj uoči </a:t>
            </a:r>
            <a:r>
              <a:rPr lang="hr-HR" sz="2400" dirty="0">
                <a:latin typeface="Calibri" pitchFamily="34" charset="0"/>
              </a:rPr>
              <a:t>agresije na Hrvatsku, u travnju 1991. godine vraća se u </a:t>
            </a:r>
            <a:r>
              <a:rPr lang="hr-HR" sz="2400" dirty="0" smtClean="0">
                <a:latin typeface="Calibri" pitchFamily="34" charset="0"/>
              </a:rPr>
              <a:t>Vukovar</a:t>
            </a:r>
            <a:r>
              <a:rPr lang="en-GB" sz="2400" dirty="0" smtClean="0">
                <a:latin typeface="Calibri" pitchFamily="34" charset="0"/>
              </a:rPr>
              <a:t>,</a:t>
            </a:r>
            <a:r>
              <a:rPr lang="hr-HR" sz="2400" dirty="0" smtClean="0">
                <a:latin typeface="Calibri" pitchFamily="34" charset="0"/>
              </a:rPr>
              <a:t> priključuje </a:t>
            </a:r>
            <a:r>
              <a:rPr lang="hr-HR" sz="2400" dirty="0">
                <a:latin typeface="Calibri" pitchFamily="34" charset="0"/>
              </a:rPr>
              <a:t>se hrvatskim braniteljima na Trpinjskoj </a:t>
            </a:r>
            <a:r>
              <a:rPr lang="hr-HR" sz="2400" dirty="0" smtClean="0">
                <a:latin typeface="Calibri" pitchFamily="34" charset="0"/>
              </a:rPr>
              <a:t>cesti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U ratu je bio zamjenik </a:t>
            </a:r>
            <a:r>
              <a:rPr lang="hr-HR" sz="2400" dirty="0">
                <a:latin typeface="Calibri" pitchFamily="34" charset="0"/>
              </a:rPr>
              <a:t>zapovjednika  3. bojne 204. vukovarske brigade i jedan od najbližih suboraca i zamjenik legendarnog </a:t>
            </a:r>
            <a:r>
              <a:rPr lang="hr-HR" sz="2400" dirty="0" smtClean="0">
                <a:latin typeface="Calibri" pitchFamily="34" charset="0"/>
              </a:rPr>
              <a:t>zapovjednika </a:t>
            </a:r>
            <a:r>
              <a:rPr lang="hr-HR" sz="2400" dirty="0">
                <a:latin typeface="Calibri" pitchFamily="34" charset="0"/>
              </a:rPr>
              <a:t>general-bojnika Blage </a:t>
            </a:r>
            <a:r>
              <a:rPr lang="hr-HR" sz="2400" dirty="0" smtClean="0">
                <a:latin typeface="Calibri" pitchFamily="34" charset="0"/>
              </a:rPr>
              <a:t>Zadre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>
                <a:latin typeface="Calibri" pitchFamily="34" charset="0"/>
              </a:rPr>
              <a:t>Nakon pogibije Blage </a:t>
            </a:r>
            <a:r>
              <a:rPr lang="hr-HR" sz="2400" dirty="0" smtClean="0">
                <a:latin typeface="Calibri" pitchFamily="34" charset="0"/>
              </a:rPr>
              <a:t>Zadre </a:t>
            </a:r>
            <a:r>
              <a:rPr lang="hr-HR" sz="2400" dirty="0">
                <a:latin typeface="Calibri" pitchFamily="34" charset="0"/>
              </a:rPr>
              <a:t>preuzeo je zapovijedanje 3. </a:t>
            </a:r>
            <a:r>
              <a:rPr lang="hr-HR" sz="2400" dirty="0" err="1" smtClean="0">
                <a:latin typeface="Calibri" pitchFamily="34" charset="0"/>
              </a:rPr>
              <a:t>bojn</a:t>
            </a:r>
            <a:r>
              <a:rPr lang="en-GB" sz="2400" dirty="0" err="1" smtClean="0">
                <a:latin typeface="Calibri" pitchFamily="34" charset="0"/>
              </a:rPr>
              <a:t>om.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Uništio je na </a:t>
            </a:r>
            <a:r>
              <a:rPr lang="hr-HR" sz="2400" dirty="0">
                <a:latin typeface="Calibri" pitchFamily="34" charset="0"/>
              </a:rPr>
              <a:t>Trpinjskoj cesti 14 </a:t>
            </a:r>
            <a:r>
              <a:rPr lang="hr-HR" sz="2400" dirty="0" smtClean="0">
                <a:latin typeface="Calibri" pitchFamily="34" charset="0"/>
              </a:rPr>
              <a:t>tenkova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92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Životopis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Rođen 16</a:t>
            </a:r>
            <a:r>
              <a:rPr lang="hr-HR" sz="2400" dirty="0">
                <a:latin typeface="Calibri" pitchFamily="34" charset="0"/>
              </a:rPr>
              <a:t>. veljače 1965</a:t>
            </a:r>
            <a:r>
              <a:rPr lang="hr-HR" sz="2400" dirty="0" smtClean="0">
                <a:latin typeface="Calibri" pitchFamily="34" charset="0"/>
              </a:rPr>
              <a:t>., </a:t>
            </a:r>
            <a:r>
              <a:rPr lang="hr-HR" sz="2400" dirty="0">
                <a:latin typeface="Calibri" pitchFamily="34" charset="0"/>
              </a:rPr>
              <a:t>umro 5. srpnja 2007</a:t>
            </a:r>
            <a:r>
              <a:rPr lang="hr-HR" sz="2400" dirty="0" smtClean="0">
                <a:latin typeface="Calibri" pitchFamily="34" charset="0"/>
              </a:rPr>
              <a:t>.</a:t>
            </a:r>
          </a:p>
          <a:p>
            <a:r>
              <a:rPr lang="hr-HR" sz="2400" dirty="0" smtClean="0">
                <a:latin typeface="Calibri" pitchFamily="34" charset="0"/>
              </a:rPr>
              <a:t>Čin : Pukovnik</a:t>
            </a:r>
          </a:p>
          <a:p>
            <a:r>
              <a:rPr lang="hr-HR" sz="2400" dirty="0" smtClean="0">
                <a:latin typeface="Calibri" pitchFamily="34" charset="0"/>
              </a:rPr>
              <a:t>Ratovi : Domovinski rat ,važnije bitke : Bitka </a:t>
            </a:r>
            <a:r>
              <a:rPr lang="hr-HR" sz="2400" dirty="0">
                <a:latin typeface="Calibri" pitchFamily="34" charset="0"/>
              </a:rPr>
              <a:t>za Vukovar, i druga bojišta diljem Hrvatske do konačnog </a:t>
            </a:r>
            <a:r>
              <a:rPr lang="hr-HR" sz="2400" dirty="0" smtClean="0">
                <a:latin typeface="Calibri" pitchFamily="34" charset="0"/>
              </a:rPr>
              <a:t>oslobođenja</a:t>
            </a:r>
          </a:p>
          <a:p>
            <a:r>
              <a:rPr lang="hr-HR" sz="2400" dirty="0" smtClean="0">
                <a:latin typeface="Calibri" pitchFamily="34" charset="0"/>
              </a:rPr>
              <a:t>Zapovijedao : 3</a:t>
            </a:r>
            <a:r>
              <a:rPr lang="hr-HR" sz="2400" dirty="0">
                <a:latin typeface="Calibri" pitchFamily="34" charset="0"/>
              </a:rPr>
              <a:t>. </a:t>
            </a:r>
            <a:r>
              <a:rPr lang="hr-HR" sz="2400" dirty="0" err="1" smtClean="0">
                <a:latin typeface="Calibri" pitchFamily="34" charset="0"/>
              </a:rPr>
              <a:t>bojn</a:t>
            </a:r>
            <a:r>
              <a:rPr lang="en-GB" sz="2400" dirty="0" smtClean="0">
                <a:latin typeface="Calibri" pitchFamily="34" charset="0"/>
              </a:rPr>
              <a:t>om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hr-HR" sz="2400" dirty="0">
                <a:latin typeface="Calibri" pitchFamily="34" charset="0"/>
              </a:rPr>
              <a:t>204. </a:t>
            </a:r>
            <a:r>
              <a:rPr lang="hr-HR" sz="2400" dirty="0" err="1" smtClean="0">
                <a:latin typeface="Calibri" pitchFamily="34" charset="0"/>
              </a:rPr>
              <a:t>brigad</a:t>
            </a:r>
            <a:r>
              <a:rPr lang="en-GB" sz="2400" dirty="0" smtClean="0">
                <a:latin typeface="Calibri" pitchFamily="34" charset="0"/>
              </a:rPr>
              <a:t>e</a:t>
            </a:r>
            <a:endParaRPr lang="hr-HR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53013"/>
            <a:ext cx="2290564" cy="31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93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Vukovarska bolnica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C:\Users\nonam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648200" cy="3481664"/>
          </a:xfrm>
          <a:prstGeom prst="rect">
            <a:avLst/>
          </a:prstGeom>
          <a:noFill/>
        </p:spPr>
      </p:pic>
      <p:pic>
        <p:nvPicPr>
          <p:cNvPr id="6147" name="Picture 3" descr="C:\Users\noname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259412"/>
            <a:ext cx="4419600" cy="331043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Vukovarska bolnica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     </a:t>
            </a:r>
            <a:endParaRPr lang="hr-HR" dirty="0"/>
          </a:p>
        </p:txBody>
      </p:sp>
      <p:pic>
        <p:nvPicPr>
          <p:cNvPr id="4" name="Slika 3" descr="preuzm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624190" cy="2714644"/>
          </a:xfrm>
          <a:prstGeom prst="rect">
            <a:avLst/>
          </a:prstGeom>
        </p:spPr>
      </p:pic>
      <p:pic>
        <p:nvPicPr>
          <p:cNvPr id="5" name="Slika 4" descr="preuzm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3500462" cy="2778145"/>
          </a:xfrm>
          <a:prstGeom prst="rect">
            <a:avLst/>
          </a:prstGeom>
        </p:spPr>
      </p:pic>
      <p:pic>
        <p:nvPicPr>
          <p:cNvPr id="6" name="Slika 5" descr="preuzm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3886141" cy="2586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hr-HR" sz="2400" dirty="0" smtClean="0">
                <a:latin typeface="Calibri" pitchFamily="34" charset="0"/>
              </a:rPr>
              <a:t>Najveća bomba koja je pala na bolnicu bila je krmača teška 250 kg</a:t>
            </a:r>
            <a:endParaRPr lang="en-GB" sz="2400" dirty="0" smtClean="0">
              <a:latin typeface="Calibri" pitchFamily="34" charset="0"/>
            </a:endParaRPr>
          </a:p>
          <a:p>
            <a:r>
              <a:rPr lang="en-GB" sz="2400" dirty="0" err="1" smtClean="0">
                <a:latin typeface="Calibri" pitchFamily="34" charset="0"/>
              </a:rPr>
              <a:t>Probila</a:t>
            </a:r>
            <a:r>
              <a:rPr lang="en-GB" sz="2400" dirty="0" smtClean="0">
                <a:latin typeface="Calibri" pitchFamily="34" charset="0"/>
              </a:rPr>
              <a:t> je 4 kata</a:t>
            </a:r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Nije eksplodirala</a:t>
            </a:r>
            <a:r>
              <a:rPr lang="en-GB" sz="2400" dirty="0" smtClean="0">
                <a:latin typeface="Calibri" pitchFamily="34" charset="0"/>
              </a:rPr>
              <a:t>,</a:t>
            </a:r>
            <a:r>
              <a:rPr lang="hr-HR" sz="2400" dirty="0" smtClean="0">
                <a:latin typeface="Calibri" pitchFamily="34" charset="0"/>
              </a:rPr>
              <a:t>nego je pala među noge ranjeniku Peri </a:t>
            </a:r>
            <a:r>
              <a:rPr lang="hr-HR" sz="2400" dirty="0" err="1" smtClean="0">
                <a:latin typeface="Calibri" pitchFamily="34" charset="0"/>
              </a:rPr>
              <a:t>Vukašiću</a:t>
            </a:r>
            <a:endParaRPr lang="hr-HR" sz="2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hr-HR" sz="2400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4" name="Slika 3" descr="preuzm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667000"/>
            <a:ext cx="4781353" cy="3581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Tijekom mjeseca svibnja u bolnicu </a:t>
            </a:r>
            <a:r>
              <a:rPr lang="en-GB" sz="2400" dirty="0" smtClean="0">
                <a:latin typeface="Calibri" pitchFamily="34" charset="0"/>
              </a:rPr>
              <a:t>je</a:t>
            </a:r>
            <a:r>
              <a:rPr lang="hr-HR" sz="2400" dirty="0" smtClean="0">
                <a:latin typeface="Calibri" pitchFamily="34" charset="0"/>
              </a:rPr>
              <a:t> dopremljen 21 ranjenik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Kreveti su se nalazili i po hodniku bolnice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Najviše poginuli</a:t>
            </a:r>
            <a:r>
              <a:rPr lang="en-GB" sz="2400" dirty="0" smtClean="0">
                <a:latin typeface="Calibri" pitchFamily="34" charset="0"/>
              </a:rPr>
              <a:t>h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hr-HR" sz="2400" dirty="0" err="1" smtClean="0">
                <a:latin typeface="Calibri" pitchFamily="34" charset="0"/>
              </a:rPr>
              <a:t>bil</a:t>
            </a:r>
            <a:r>
              <a:rPr lang="en-GB" sz="2400" dirty="0" smtClean="0">
                <a:latin typeface="Calibri" pitchFamily="34" charset="0"/>
              </a:rPr>
              <a:t>e</a:t>
            </a:r>
            <a:r>
              <a:rPr lang="hr-HR" sz="2400" dirty="0" smtClean="0">
                <a:latin typeface="Calibri" pitchFamily="34" charset="0"/>
              </a:rPr>
              <a:t> su osobe koje su se bavile logistikom i one osobe koje su </a:t>
            </a:r>
            <a:r>
              <a:rPr lang="hr-HR" sz="2400" dirty="0" err="1" smtClean="0">
                <a:latin typeface="Calibri" pitchFamily="34" charset="0"/>
              </a:rPr>
              <a:t>bil</a:t>
            </a:r>
            <a:r>
              <a:rPr lang="en-GB" sz="2400" dirty="0" smtClean="0">
                <a:latin typeface="Calibri" pitchFamily="34" charset="0"/>
              </a:rPr>
              <a:t>e</a:t>
            </a:r>
            <a:r>
              <a:rPr lang="hr-HR" sz="2400" dirty="0" smtClean="0">
                <a:latin typeface="Calibri" pitchFamily="34" charset="0"/>
              </a:rPr>
              <a:t> vozači hitne pomoći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>
              <a:latin typeface="Calibri" pitchFamily="34" charset="0"/>
            </a:endParaRPr>
          </a:p>
        </p:txBody>
      </p:sp>
      <p:pic>
        <p:nvPicPr>
          <p:cNvPr id="4" name="Slika 3" descr="preuz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857604"/>
            <a:ext cx="6451832" cy="30003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hr-HR" sz="2800" dirty="0" smtClean="0">
              <a:latin typeface="Calibri" pitchFamily="34" charset="0"/>
            </a:endParaRPr>
          </a:p>
          <a:p>
            <a:r>
              <a:rPr lang="hr-HR" sz="2800" dirty="0" smtClean="0">
                <a:latin typeface="Calibri" pitchFamily="34" charset="0"/>
              </a:rPr>
              <a:t>U vrijeme Domovinskog rata ukupno je rođeno 16 beba od kojih je jedna umrla jer je bila teška samo 700 grama</a:t>
            </a:r>
            <a:endParaRPr lang="hr-HR" sz="2800" dirty="0">
              <a:latin typeface="Calibri" pitchFamily="34" charset="0"/>
            </a:endParaRPr>
          </a:p>
        </p:txBody>
      </p:sp>
      <p:pic>
        <p:nvPicPr>
          <p:cNvPr id="4" name="Slika 3" descr="preuzm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357430"/>
            <a:ext cx="4577923" cy="3429024"/>
          </a:xfrm>
          <a:prstGeom prst="rect">
            <a:avLst/>
          </a:prstGeom>
        </p:spPr>
      </p:pic>
      <p:pic>
        <p:nvPicPr>
          <p:cNvPr id="5" name="Slika 4" descr="vukovar-bolnica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285992"/>
            <a:ext cx="3571900" cy="35719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4" name="Slika 3" descr="preuzm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4079384" cy="2714644"/>
          </a:xfrm>
          <a:prstGeom prst="rect">
            <a:avLst/>
          </a:prstGeom>
        </p:spPr>
      </p:pic>
      <p:pic>
        <p:nvPicPr>
          <p:cNvPr id="5" name="Slika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3972031" cy="2643206"/>
          </a:xfrm>
          <a:prstGeom prst="rect">
            <a:avLst/>
          </a:prstGeom>
        </p:spPr>
      </p:pic>
      <p:pic>
        <p:nvPicPr>
          <p:cNvPr id="6" name="Slika 5" descr="preuzmi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214554"/>
            <a:ext cx="4208197" cy="28003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 </a:t>
            </a:r>
            <a:endParaRPr lang="hr-HR" dirty="0"/>
          </a:p>
        </p:txBody>
      </p:sp>
      <p:pic>
        <p:nvPicPr>
          <p:cNvPr id="4" name="Slika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4500594" cy="3000396"/>
          </a:xfrm>
          <a:prstGeom prst="rect">
            <a:avLst/>
          </a:prstGeom>
        </p:spPr>
      </p:pic>
      <p:pic>
        <p:nvPicPr>
          <p:cNvPr id="5" name="Slika 4" descr="mjesto-sjecanja---vukovarska-bolnica-1991-4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4643470" cy="3121021"/>
          </a:xfrm>
          <a:prstGeom prst="rect">
            <a:avLst/>
          </a:prstGeom>
        </p:spPr>
      </p:pic>
      <p:pic>
        <p:nvPicPr>
          <p:cNvPr id="6" name="Slika 5" descr="IMG_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928802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Hrvatska vojska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>
                <a:latin typeface="Calibri" pitchFamily="34" charset="0"/>
              </a:rPr>
              <a:t>Bilo je oko 800 pripadnika MUP-a Vukovara i Varaždina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1.800 do najviše 2.000 ljudi u samom gradu, dok ih je na cijelom bojištu bilo najviše 6.700 pred sam pad Vukovara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26 tenkova i oklopnih transportera, 52 topa do 100 mm, 32 topa preko 100 mm, 1 VBR te 68 minobacača</a:t>
            </a:r>
            <a:endParaRPr lang="hr-HR" sz="2400" u="sng" dirty="0" smtClean="0">
              <a:latin typeface="Calibri" pitchFamily="34" charset="0"/>
            </a:endParaRPr>
          </a:p>
          <a:p>
            <a:endParaRPr lang="hr-HR" sz="2400" u="sng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Mile Dedaković Jastreb, zamjenik zapovjednika</a:t>
            </a:r>
            <a:r>
              <a:rPr lang="en-GB" sz="2400" dirty="0" smtClean="0">
                <a:latin typeface="Calibri" pitchFamily="34" charset="0"/>
              </a:rPr>
              <a:t>, a </a:t>
            </a:r>
            <a:r>
              <a:rPr lang="hr-HR" sz="2400" dirty="0" smtClean="0">
                <a:latin typeface="Calibri" pitchFamily="34" charset="0"/>
              </a:rPr>
              <a:t>zapovjednici hrvatskih snaga u Vukovaru </a:t>
            </a:r>
            <a:r>
              <a:rPr lang="en-GB" sz="2400" dirty="0" err="1" smtClean="0">
                <a:latin typeface="Calibri" pitchFamily="34" charset="0"/>
              </a:rPr>
              <a:t>bili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su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hr-HR" sz="2400" dirty="0" smtClean="0">
                <a:latin typeface="Calibri" pitchFamily="34" charset="0"/>
              </a:rPr>
              <a:t>Branko Borković i Blago Zadro</a:t>
            </a:r>
            <a:endParaRPr lang="hr-HR" sz="2400" dirty="0">
              <a:latin typeface="Calibri" pitchFamily="34" charset="0"/>
            </a:endParaRPr>
          </a:p>
        </p:txBody>
      </p:sp>
      <p:pic>
        <p:nvPicPr>
          <p:cNvPr id="2051" name="Picture 3" descr="C:\Users\noname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62" y="2819400"/>
            <a:ext cx="1265238" cy="20287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Ovčara – sjećanje na vukovar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C:\Users\nonam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495" y="609600"/>
            <a:ext cx="4451506" cy="2962275"/>
          </a:xfrm>
          <a:prstGeom prst="rect">
            <a:avLst/>
          </a:prstGeom>
          <a:noFill/>
        </p:spPr>
      </p:pic>
      <p:pic>
        <p:nvPicPr>
          <p:cNvPr id="5123" name="Picture 3" descr="C:\Users\noname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2171"/>
            <a:ext cx="4037152" cy="30239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Ovčara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Ovčara, odnosno pokolj u Vukovaru, bio je ratni zločin </a:t>
            </a:r>
            <a:r>
              <a:rPr lang="hr-HR" sz="2400" dirty="0" err="1" smtClean="0">
                <a:latin typeface="Calibri" pitchFamily="34" charset="0"/>
              </a:rPr>
              <a:t>koj</a:t>
            </a:r>
            <a:r>
              <a:rPr lang="en-GB" sz="2400" dirty="0" err="1" smtClean="0">
                <a:latin typeface="Calibri" pitchFamily="34" charset="0"/>
              </a:rPr>
              <a:t>i</a:t>
            </a:r>
            <a:r>
              <a:rPr lang="hr-HR" sz="2400" dirty="0" smtClean="0">
                <a:latin typeface="Calibri" pitchFamily="34" charset="0"/>
              </a:rPr>
              <a:t> su počinili pripadnici JNA i srpskih paravojnih postrojbi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U noći s 20. na 21. studeno</a:t>
            </a:r>
            <a:r>
              <a:rPr lang="en-GB" sz="2400" dirty="0" smtClean="0">
                <a:latin typeface="Calibri" pitchFamily="34" charset="0"/>
              </a:rPr>
              <a:t>g</a:t>
            </a:r>
            <a:r>
              <a:rPr lang="hr-HR" sz="2400" dirty="0" smtClean="0">
                <a:latin typeface="Calibri" pitchFamily="34" charset="0"/>
              </a:rPr>
              <a:t> 1991.</a:t>
            </a:r>
            <a:r>
              <a:rPr lang="vi-VN" sz="2400" dirty="0" smtClean="0">
                <a:latin typeface="Calibri" pitchFamily="34" charset="0"/>
              </a:rPr>
              <a:t> godine tijekom srpske okupacije Vukovara ubijeno</a:t>
            </a:r>
            <a:r>
              <a:rPr lang="en-GB" sz="2400" dirty="0" smtClean="0">
                <a:latin typeface="Calibri" pitchFamily="34" charset="0"/>
              </a:rPr>
              <a:t> je</a:t>
            </a:r>
            <a:r>
              <a:rPr lang="vi-VN" sz="2400" dirty="0" smtClean="0">
                <a:latin typeface="Calibri" pitchFamily="34" charset="0"/>
              </a:rPr>
              <a:t> između 255 i 264 civila i vojnika</a:t>
            </a:r>
            <a:r>
              <a:rPr lang="hr-HR" sz="2400" dirty="0" smtClean="0">
                <a:latin typeface="Calibri" pitchFamily="34" charset="0"/>
              </a:rPr>
              <a:t>,</a:t>
            </a:r>
            <a:r>
              <a:rPr lang="vi-VN" sz="2400" dirty="0" smtClean="0">
                <a:latin typeface="Calibri" pitchFamily="34" charset="0"/>
              </a:rPr>
              <a:t>većinom Hrvata, koji su, dok su još uglavnom tada bili pacijenti, deportirani iz vukovarske bolnice, odvezeni u logor te potom</a:t>
            </a:r>
            <a:r>
              <a:rPr lang="hr-HR" sz="2400" dirty="0" smtClean="0">
                <a:latin typeface="Calibri" pitchFamily="34" charset="0"/>
              </a:rPr>
              <a:t> ubijeni</a:t>
            </a:r>
            <a:r>
              <a:rPr lang="en-GB" sz="2400" dirty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1026" name="Picture 2" descr="C:\Users\nonam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296105"/>
            <a:ext cx="3406775" cy="25618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Žrtve pokolja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Calibri" pitchFamily="34" charset="0"/>
              </a:rPr>
              <a:t>To je najveći pokolj Domovinskog rata</a:t>
            </a:r>
          </a:p>
          <a:p>
            <a:r>
              <a:rPr lang="hr-HR" sz="2400" dirty="0" smtClean="0">
                <a:latin typeface="Calibri" pitchFamily="34" charset="0"/>
              </a:rPr>
              <a:t>Imena ubijenih uključuju jednu ženu, jednog 77-godišnjeg muškarca te jednog 16-godišnjeg dječaka</a:t>
            </a:r>
          </a:p>
          <a:p>
            <a:r>
              <a:rPr lang="pl-PL" sz="2400" dirty="0" smtClean="0">
                <a:latin typeface="Calibri" pitchFamily="34" charset="0"/>
              </a:rPr>
              <a:t>23 žrtve bile su starije od 49 godina</a:t>
            </a:r>
          </a:p>
          <a:p>
            <a:r>
              <a:rPr lang="vi-VN" sz="2400" dirty="0" smtClean="0">
                <a:latin typeface="Calibri" pitchFamily="34" charset="0"/>
              </a:rPr>
              <a:t> Među žrtvama su i francuski ratni dragovoljac Jean-Michel Nicolier i novinar Siniša Glavašević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2050" name="Picture 2" descr="C:\Users\nonam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2180428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Siniša glavašević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latin typeface="Calibri" pitchFamily="34" charset="0"/>
              </a:rPr>
              <a:t>Siniša Glavašević rodio se u Vukovaru 1960. godine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 Bio je pisac proze, knjižničar,novinar, ratni izvjestitelj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Za vrijeme Domovinskog rata bio je urednik Hrvatskoga radija Vukovar i ratni izvjestitelj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1026" name="Picture 2" descr="C:\Users\nonam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68969"/>
            <a:ext cx="4391025" cy="328903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poginuo siniša glavašević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Posljednje izvješće Siniša je poslao iz vukovarske bolnice 18. studenoga navečer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 Poslije pada grada Vukovara odveden je, 19. studenoga 1991. godine, iz vukovarske bolnice i od tada mu se izgubio trag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</a:rPr>
              <a:t>Naknadno je utvrđeno da je ubijen i pokopan u masovnoj grobnici na Ovčari 20. studenoga 1991. godine</a:t>
            </a:r>
            <a:r>
              <a:rPr lang="hr-HR" sz="2400" dirty="0" smtClean="0">
                <a:latin typeface="Calibri" pitchFamily="34" charset="0"/>
              </a:rPr>
              <a:t>,</a:t>
            </a:r>
            <a:r>
              <a:rPr lang="vi-VN" sz="2400" dirty="0" smtClean="0">
                <a:latin typeface="Calibri" pitchFamily="34" charset="0"/>
              </a:rPr>
              <a:t>a identificiran u veljači 1997. godine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3074" name="Picture 2" descr="C:\Users\nonam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14800"/>
            <a:ext cx="3581400" cy="254995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Memorijalno groblje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latin typeface="Calibri" pitchFamily="34" charset="0"/>
              </a:rPr>
              <a:t>Memorijalno groblje žrtava iz Domovinskog rata u Vukovaru je najveća masovna grobnica u Hrvatskoj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r>
              <a:rPr lang="pl-PL" sz="2400" dirty="0" smtClean="0">
                <a:latin typeface="Calibri" pitchFamily="34" charset="0"/>
              </a:rPr>
              <a:t>Na groblju je pokopano 938 tijela i na tom</a:t>
            </a:r>
            <a:r>
              <a:rPr lang="en-GB" sz="2400" dirty="0" smtClean="0">
                <a:latin typeface="Calibri" pitchFamily="34" charset="0"/>
              </a:rPr>
              <a:t> je</a:t>
            </a:r>
            <a:r>
              <a:rPr lang="pl-PL" sz="2400" dirty="0" smtClean="0">
                <a:latin typeface="Calibri" pitchFamily="34" charset="0"/>
              </a:rPr>
              <a:t> mjestu postavljeno 938 bijelih križeva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4098" name="Picture 2" descr="C:\Users\nonam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52483"/>
            <a:ext cx="4749800" cy="340551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PORUKA RATA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 “Nemojte reći : pametnije je da svojoj djeci ne govorimo ništa o onome što se dogodilo. Nije to pametnije! Jer tko ne poznaje opasnost, pogiba od </a:t>
            </a:r>
            <a:r>
              <a:rPr lang="hr-HR" smtClean="0">
                <a:latin typeface="Calibri" pitchFamily="34" charset="0"/>
              </a:rPr>
              <a:t>nje.”</a:t>
            </a:r>
            <a:endParaRPr lang="hr-HR" dirty="0" smtClean="0">
              <a:latin typeface="Calibri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Jugoslavenska/Sprska vojska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Ukupan broj neprijateljskih vojnika na vukovarskom bojištu pred pad grada procjenjuje se na oko 80.000</a:t>
            </a:r>
          </a:p>
          <a:p>
            <a:endParaRPr lang="hr-HR" dirty="0" smtClean="0"/>
          </a:p>
          <a:p>
            <a:r>
              <a:rPr lang="vi-VN" sz="2400" dirty="0" smtClean="0">
                <a:latin typeface="Calibri" pitchFamily="34" charset="0"/>
              </a:rPr>
              <a:t>1.600 tenkova i oklopnih transportera, 980 oruđa zemaljskog topništva, 350 protuzrakoplovnih topova sa 750 cijevi za djelovanje po zemaljskim ciljevim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Za zauzimanje Vukovara JNA je angažirala ukupno 11 brigada operativne vojske</a:t>
            </a:r>
            <a:endParaRPr lang="hr-HR" sz="2400" dirty="0">
              <a:latin typeface="Calibri" pitchFamily="34" charset="0"/>
            </a:endParaRPr>
          </a:p>
        </p:txBody>
      </p:sp>
      <p:pic>
        <p:nvPicPr>
          <p:cNvPr id="3074" name="Picture 2" descr="C:\Users\noname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029200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dio bitke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U subotu, 24. kolovoza 1991. godine, Luka Andrijanić je oborio avion JNA iznad Borova Sela koji je napadao položaje hrvatskih snaga na silosu Đergaj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26. kolovoza, u 2 sata nakon ponoći počeo je novi napad na Borovo </a:t>
            </a:r>
            <a:r>
              <a:rPr lang="en-GB" sz="2400" dirty="0" smtClean="0">
                <a:latin typeface="Calibri" pitchFamily="34" charset="0"/>
              </a:rPr>
              <a:t>n</a:t>
            </a:r>
            <a:r>
              <a:rPr lang="hr-HR" sz="2400" dirty="0" err="1" smtClean="0">
                <a:latin typeface="Calibri" pitchFamily="34" charset="0"/>
              </a:rPr>
              <a:t>aselje</a:t>
            </a:r>
            <a:r>
              <a:rPr lang="hr-HR" sz="2400" dirty="0" smtClean="0">
                <a:latin typeface="Calibri" pitchFamily="34" charset="0"/>
              </a:rPr>
              <a:t> prema kafiću Slon</a:t>
            </a:r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Dana 28. kolovoza 1991. godine, iz smjera istoka, iz Ovčare prema Vučedolu su se smjestili tenkovi JNA i počeli s ukopavanjem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U rujnu 1991. godine, ponovno, počinju borbe na prilazima Vukovaru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Dana 5. rujna 1991. godine, bilježi se do tada najžešći napad na Vukovar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Dana 14. rujna 1991. godine, u samom Vukovaru počela je najžešća napadna operacija JNA</a:t>
            </a:r>
          </a:p>
          <a:p>
            <a:endParaRPr lang="hr-HR" sz="2400" dirty="0" smtClean="0"/>
          </a:p>
          <a:p>
            <a:endParaRPr lang="hr-HR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alibri" pitchFamily="34" charset="0"/>
              </a:rPr>
              <a:t>K</a:t>
            </a:r>
            <a:r>
              <a:rPr lang="hr-HR" sz="2400" dirty="0" err="1" smtClean="0">
                <a:latin typeface="Calibri" pitchFamily="34" charset="0"/>
              </a:rPr>
              <a:t>asnije</a:t>
            </a:r>
            <a:r>
              <a:rPr lang="hr-HR" sz="2400" dirty="0" smtClean="0">
                <a:latin typeface="Calibri" pitchFamily="34" charset="0"/>
              </a:rPr>
              <a:t> je krenuo drugi napad </a:t>
            </a:r>
            <a:r>
              <a:rPr lang="en-GB" sz="2400" dirty="0" err="1" smtClean="0">
                <a:latin typeface="Calibri" pitchFamily="34" charset="0"/>
              </a:rPr>
              <a:t>na</a:t>
            </a:r>
            <a:r>
              <a:rPr lang="hr-HR" sz="2400" dirty="0" smtClean="0">
                <a:latin typeface="Calibri" pitchFamily="34" charset="0"/>
              </a:rPr>
              <a:t> sam</a:t>
            </a:r>
            <a:r>
              <a:rPr lang="en-GB" sz="2400" dirty="0" err="1" smtClean="0">
                <a:latin typeface="Calibri" pitchFamily="34" charset="0"/>
              </a:rPr>
              <a:t>oj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hr-HR" sz="2400" dirty="0" err="1" smtClean="0">
                <a:latin typeface="Calibri" pitchFamily="34" charset="0"/>
              </a:rPr>
              <a:t>Trpinjsk</a:t>
            </a:r>
            <a:r>
              <a:rPr lang="en-GB" sz="2400" dirty="0" err="1" smtClean="0">
                <a:latin typeface="Calibri" pitchFamily="34" charset="0"/>
              </a:rPr>
              <a:t>oj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hr-HR" sz="2400" dirty="0" err="1" smtClean="0">
                <a:latin typeface="Calibri" pitchFamily="34" charset="0"/>
              </a:rPr>
              <a:t>cest</a:t>
            </a:r>
            <a:r>
              <a:rPr lang="en-GB" sz="2400" dirty="0" err="1" smtClean="0">
                <a:latin typeface="Calibri" pitchFamily="34" charset="0"/>
              </a:rPr>
              <a:t>i</a:t>
            </a:r>
            <a:r>
              <a:rPr lang="en-GB" sz="2400" dirty="0">
                <a:latin typeface="Calibri" pitchFamily="34" charset="0"/>
              </a:rPr>
              <a:t>.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</a:rPr>
              <a:t>K</a:t>
            </a:r>
            <a:r>
              <a:rPr lang="hr-HR" sz="2400" dirty="0" err="1" smtClean="0">
                <a:latin typeface="Calibri" pitchFamily="34" charset="0"/>
              </a:rPr>
              <a:t>renula</a:t>
            </a:r>
            <a:r>
              <a:rPr lang="hr-HR" sz="2400" dirty="0" smtClean="0">
                <a:latin typeface="Calibri" pitchFamily="34" charset="0"/>
              </a:rPr>
              <a:t> je kolona tenkova i oklopnih vozila kojih je bilo više od 30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Krenuli su četnici i JNA iz vojarne, osokoljeni uspješnim prodorom od 14. rujna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JNA je uspjela odsjeći Vinkovce od Vukovara radi čega je jako poraslo značenje Bogdanovaca, preko kojih se je jedino mog</a:t>
            </a:r>
            <a:r>
              <a:rPr lang="en-GB" sz="2400" dirty="0" err="1" smtClean="0">
                <a:latin typeface="Calibri" pitchFamily="34" charset="0"/>
              </a:rPr>
              <a:t>ao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hr-HR" sz="2400" dirty="0" err="1" smtClean="0">
                <a:latin typeface="Calibri" pitchFamily="34" charset="0"/>
              </a:rPr>
              <a:t>opskrb</a:t>
            </a:r>
            <a:r>
              <a:rPr lang="en-GB" sz="2400" dirty="0" err="1" smtClean="0">
                <a:latin typeface="Calibri" pitchFamily="34" charset="0"/>
              </a:rPr>
              <a:t>ljivati</a:t>
            </a:r>
            <a:r>
              <a:rPr lang="hr-HR" sz="2400" dirty="0" smtClean="0">
                <a:latin typeface="Calibri" pitchFamily="34" charset="0"/>
              </a:rPr>
              <a:t> Vukovar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Planiranja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8" name="Picture 4" descr="C:\Users\noname\Desktop\Map_2_-_Croatia_-_Battle_of_Vukovar,_September-November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648200" cy="3160776"/>
          </a:xfrm>
          <a:prstGeom prst="rect">
            <a:avLst/>
          </a:prstGeom>
          <a:noFill/>
        </p:spPr>
      </p:pic>
      <p:pic>
        <p:nvPicPr>
          <p:cNvPr id="2050" name="Picture 2" descr="C:\Users\noname\Desktop\Map_3_-_Croatia_-_Eastern_Slavonia,_September_1991-January_1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13180"/>
            <a:ext cx="4495800" cy="33329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Drugi dio bitke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libri" pitchFamily="34" charset="0"/>
              </a:rPr>
              <a:t>Dana 29. rujna 1991. godine u Vukovar su stigle 4 haubice i 4 kamiona streljiva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Sljedećeg dana napadano je Sajmište, iz vojarne u Vukovaru izašli su tenkovi i oklopna vozila</a:t>
            </a:r>
            <a:r>
              <a:rPr lang="en-GB" sz="2400" dirty="0" smtClean="0">
                <a:latin typeface="Calibri" pitchFamily="34" charset="0"/>
              </a:rPr>
              <a:t>,</a:t>
            </a:r>
            <a:r>
              <a:rPr lang="hr-HR" sz="2400" dirty="0" smtClean="0">
                <a:latin typeface="Calibri" pitchFamily="34" charset="0"/>
              </a:rPr>
              <a:t> njih ukupno 30 i oko 600 pješaka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Cijelo jutro vodile su se žestoke borbe, uništena su 3 tenka i 1 oklopno vozilo, te oko 100 pješaka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hr-HR" dirty="0" smtClean="0"/>
              <a:t>               </a:t>
            </a:r>
            <a:endParaRPr lang="hr-HR" sz="2800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2050" name="Picture 2" descr="C:\Users\noname\Desktop\250px-Castle_Eltz,_Vukova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69621"/>
            <a:ext cx="2667000" cy="24168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</TotalTime>
  <Words>858</Words>
  <Application>Microsoft Office PowerPoint</Application>
  <PresentationFormat>Prikaz na zaslonu (4:3)</PresentationFormat>
  <Paragraphs>151</Paragraphs>
  <Slides>36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1" baseType="lpstr">
      <vt:lpstr>Calibri</vt:lpstr>
      <vt:lpstr>Franklin Gothic Book</vt:lpstr>
      <vt:lpstr>Franklin Gothic Medium</vt:lpstr>
      <vt:lpstr>Wingdings 2</vt:lpstr>
      <vt:lpstr>Trek</vt:lpstr>
      <vt:lpstr>Bitka za vukovar</vt:lpstr>
      <vt:lpstr>POLožaj vukovara</vt:lpstr>
      <vt:lpstr>Hrvatska vojska</vt:lpstr>
      <vt:lpstr>Jugoslavenska/Sprska vojska</vt:lpstr>
      <vt:lpstr>Prvi dio bitke</vt:lpstr>
      <vt:lpstr>PowerPoint prezentacija</vt:lpstr>
      <vt:lpstr>PowerPoint prezentacija</vt:lpstr>
      <vt:lpstr>Planiranja</vt:lpstr>
      <vt:lpstr>Drugi dio bitke</vt:lpstr>
      <vt:lpstr>PowerPoint prezentacija</vt:lpstr>
      <vt:lpstr>Treći dio bitke</vt:lpstr>
      <vt:lpstr>PowerPoint prezentacija</vt:lpstr>
      <vt:lpstr>Pad Vukovara</vt:lpstr>
      <vt:lpstr>Ruševine pada vukovara</vt:lpstr>
      <vt:lpstr>Progon vukovaraca</vt:lpstr>
      <vt:lpstr>Trpinjska cesta</vt:lpstr>
      <vt:lpstr>PowerPoint prezentacija</vt:lpstr>
      <vt:lpstr>PowerPoint prezentacija</vt:lpstr>
      <vt:lpstr>Blago Zadro</vt:lpstr>
      <vt:lpstr>Životopis</vt:lpstr>
      <vt:lpstr>Marko Babić</vt:lpstr>
      <vt:lpstr>Životopis</vt:lpstr>
      <vt:lpstr>Vukovarska bolnica</vt:lpstr>
      <vt:lpstr>Vukovarska bolnica</vt:lpstr>
      <vt:lpstr> </vt:lpstr>
      <vt:lpstr>   </vt:lpstr>
      <vt:lpstr>     </vt:lpstr>
      <vt:lpstr>   </vt:lpstr>
      <vt:lpstr>                </vt:lpstr>
      <vt:lpstr>Ovčara – sjećanje na vukovar</vt:lpstr>
      <vt:lpstr>Ovčara</vt:lpstr>
      <vt:lpstr>Žrtve pokolja</vt:lpstr>
      <vt:lpstr>Siniša glavašević</vt:lpstr>
      <vt:lpstr>Kako je poginuo siniša glavašević</vt:lpstr>
      <vt:lpstr>Memorijalno groblje</vt:lpstr>
      <vt:lpstr>PORUKA RATA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Bitka za Vukovar</dc:title>
  <dc:creator>noname</dc:creator>
  <cp:lastModifiedBy>pedagoginja</cp:lastModifiedBy>
  <cp:revision>57</cp:revision>
  <dcterms:created xsi:type="dcterms:W3CDTF">2006-08-16T00:00:00Z</dcterms:created>
  <dcterms:modified xsi:type="dcterms:W3CDTF">2017-11-17T08:38:30Z</dcterms:modified>
</cp:coreProperties>
</file>