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6" r:id="rId10"/>
    <p:sldId id="301" r:id="rId11"/>
    <p:sldId id="269" r:id="rId12"/>
    <p:sldId id="268" r:id="rId13"/>
    <p:sldId id="267" r:id="rId14"/>
    <p:sldId id="303" r:id="rId15"/>
    <p:sldId id="302" r:id="rId16"/>
    <p:sldId id="279" r:id="rId17"/>
    <p:sldId id="278" r:id="rId18"/>
    <p:sldId id="296" r:id="rId19"/>
    <p:sldId id="277" r:id="rId20"/>
    <p:sldId id="276" r:id="rId21"/>
    <p:sldId id="282" r:id="rId22"/>
    <p:sldId id="281" r:id="rId23"/>
    <p:sldId id="275" r:id="rId24"/>
    <p:sldId id="273" r:id="rId25"/>
    <p:sldId id="284" r:id="rId26"/>
    <p:sldId id="283" r:id="rId27"/>
    <p:sldId id="280" r:id="rId28"/>
    <p:sldId id="289" r:id="rId29"/>
    <p:sldId id="290" r:id="rId30"/>
    <p:sldId id="286" r:id="rId31"/>
    <p:sldId id="287" r:id="rId32"/>
    <p:sldId id="288" r:id="rId33"/>
    <p:sldId id="285" r:id="rId34"/>
    <p:sldId id="293" r:id="rId35"/>
    <p:sldId id="298" r:id="rId36"/>
    <p:sldId id="292" r:id="rId37"/>
    <p:sldId id="297" r:id="rId38"/>
    <p:sldId id="291" r:id="rId39"/>
    <p:sldId id="300" r:id="rId40"/>
    <p:sldId id="299" r:id="rId41"/>
    <p:sldId id="294" r:id="rId42"/>
    <p:sldId id="295" r:id="rId43"/>
    <p:sldId id="272" r:id="rId44"/>
    <p:sldId id="271" r:id="rId45"/>
    <p:sldId id="270" r:id="rId46"/>
    <p:sldId id="274" r:id="rId47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rednji sti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 smtClean="0"/>
              <a:t>Kliknite da biste uredili stil podnaslova matrice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AFD03-1297-42B8-97BE-FF867AA049A0}" type="datetimeFigureOut">
              <a:rPr lang="hr-HR" smtClean="0"/>
              <a:t>20.12.2017.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846CC-A857-41AC-8ECF-75D78442C83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1472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AFD03-1297-42B8-97BE-FF867AA049A0}" type="datetimeFigureOut">
              <a:rPr lang="hr-HR" smtClean="0"/>
              <a:t>20.12.2017.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846CC-A857-41AC-8ECF-75D78442C83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674058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AFD03-1297-42B8-97BE-FF867AA049A0}" type="datetimeFigureOut">
              <a:rPr lang="hr-HR" smtClean="0"/>
              <a:t>20.12.2017.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846CC-A857-41AC-8ECF-75D78442C83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56503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AFD03-1297-42B8-97BE-FF867AA049A0}" type="datetimeFigureOut">
              <a:rPr lang="hr-HR" smtClean="0"/>
              <a:t>20.12.2017.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846CC-A857-41AC-8ECF-75D78442C83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04237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AFD03-1297-42B8-97BE-FF867AA049A0}" type="datetimeFigureOut">
              <a:rPr lang="hr-HR" smtClean="0"/>
              <a:t>20.12.2017.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846CC-A857-41AC-8ECF-75D78442C83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64735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AFD03-1297-42B8-97BE-FF867AA049A0}" type="datetimeFigureOut">
              <a:rPr lang="hr-HR" smtClean="0"/>
              <a:t>20.12.2017.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846CC-A857-41AC-8ECF-75D78442C83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81403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AFD03-1297-42B8-97BE-FF867AA049A0}" type="datetimeFigureOut">
              <a:rPr lang="hr-HR" smtClean="0"/>
              <a:t>20.12.2017.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846CC-A857-41AC-8ECF-75D78442C83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72167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AFD03-1297-42B8-97BE-FF867AA049A0}" type="datetimeFigureOut">
              <a:rPr lang="hr-HR" smtClean="0"/>
              <a:t>20.12.2017.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846CC-A857-41AC-8ECF-75D78442C83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73923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AFD03-1297-42B8-97BE-FF867AA049A0}" type="datetimeFigureOut">
              <a:rPr lang="hr-HR" smtClean="0"/>
              <a:t>20.12.2017.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846CC-A857-41AC-8ECF-75D78442C83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839053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AFD03-1297-42B8-97BE-FF867AA049A0}" type="datetimeFigureOut">
              <a:rPr lang="hr-HR" smtClean="0"/>
              <a:t>20.12.2017.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846CC-A857-41AC-8ECF-75D78442C83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95467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AFD03-1297-42B8-97BE-FF867AA049A0}" type="datetimeFigureOut">
              <a:rPr lang="hr-HR" smtClean="0"/>
              <a:t>20.12.2017.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846CC-A857-41AC-8ECF-75D78442C83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65041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3AFD03-1297-42B8-97BE-FF867AA049A0}" type="datetimeFigureOut">
              <a:rPr lang="hr-HR" smtClean="0"/>
              <a:t>20.12.2017.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C846CC-A857-41AC-8ECF-75D78442C83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5283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g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g"/><Relationship Id="rId5" Type="http://schemas.openxmlformats.org/officeDocument/2006/relationships/image" Target="../media/image67.jpg"/><Relationship Id="rId4" Type="http://schemas.openxmlformats.org/officeDocument/2006/relationships/image" Target="../media/image66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g"/><Relationship Id="rId4" Type="http://schemas.openxmlformats.org/officeDocument/2006/relationships/image" Target="../media/image70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jpg"/><Relationship Id="rId4" Type="http://schemas.openxmlformats.org/officeDocument/2006/relationships/image" Target="../media/image83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jpg"/><Relationship Id="rId4" Type="http://schemas.openxmlformats.org/officeDocument/2006/relationships/image" Target="../media/image8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69816" y="1557996"/>
            <a:ext cx="7271657" cy="1111386"/>
          </a:xfrm>
        </p:spPr>
        <p:txBody>
          <a:bodyPr>
            <a:noAutofit/>
          </a:bodyPr>
          <a:lstStyle/>
          <a:p>
            <a:r>
              <a:rPr lang="hr-HR" sz="7200" b="1" dirty="0" smtClean="0"/>
              <a:t>Izvješće za vijeće </a:t>
            </a:r>
            <a:br>
              <a:rPr lang="hr-HR" sz="7200" b="1" dirty="0" smtClean="0"/>
            </a:br>
            <a:r>
              <a:rPr lang="hr-HR" sz="7200" b="1" dirty="0" smtClean="0"/>
              <a:t>roditelja </a:t>
            </a:r>
            <a:endParaRPr lang="hr-HR" sz="7200" b="1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-317863" y="2669383"/>
            <a:ext cx="12205063" cy="4044926"/>
          </a:xfrm>
        </p:spPr>
        <p:txBody>
          <a:bodyPr>
            <a:normAutofit lnSpcReduction="10000"/>
          </a:bodyPr>
          <a:lstStyle/>
          <a:p>
            <a:endParaRPr lang="hr-HR" b="1" dirty="0" smtClean="0"/>
          </a:p>
          <a:p>
            <a:endParaRPr lang="hr-HR" b="1" dirty="0" smtClean="0"/>
          </a:p>
          <a:p>
            <a:r>
              <a:rPr lang="hr-HR" b="1" dirty="0" smtClean="0"/>
              <a:t>20. 12. 2017. </a:t>
            </a:r>
            <a:endParaRPr lang="hr-HR" dirty="0" smtClean="0"/>
          </a:p>
          <a:p>
            <a:endParaRPr lang="hr-HR" dirty="0" smtClean="0"/>
          </a:p>
          <a:p>
            <a:endParaRPr lang="hr-HR" dirty="0"/>
          </a:p>
          <a:p>
            <a:endParaRPr lang="hr-HR" dirty="0" smtClean="0"/>
          </a:p>
          <a:p>
            <a:endParaRPr lang="hr-HR" dirty="0" smtClean="0"/>
          </a:p>
          <a:p>
            <a:r>
              <a:rPr lang="hr-HR" dirty="0" smtClean="0"/>
              <a:t>							                       </a:t>
            </a:r>
            <a:r>
              <a:rPr lang="hr-HR" b="1" dirty="0" smtClean="0"/>
              <a:t>Ravnatelj: Dragan </a:t>
            </a:r>
            <a:r>
              <a:rPr lang="hr-HR" b="1" dirty="0" err="1" smtClean="0"/>
              <a:t>Kraljik</a:t>
            </a:r>
            <a:endParaRPr lang="hr-HR" b="1" dirty="0" smtClean="0"/>
          </a:p>
          <a:p>
            <a:r>
              <a:rPr lang="hr-HR" b="1" dirty="0" smtClean="0"/>
              <a:t>							                           Pedagoginja: Ruža Živković </a:t>
            </a:r>
            <a:endParaRPr lang="hr-HR" b="1" dirty="0"/>
          </a:p>
        </p:txBody>
      </p:sp>
    </p:spTree>
    <p:extLst>
      <p:ext uri="{BB962C8B-B14F-4D97-AF65-F5344CB8AC3E}">
        <p14:creationId xmlns:p14="http://schemas.microsoft.com/office/powerpoint/2010/main" val="1121814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6227218" cy="4728754"/>
          </a:xfrm>
        </p:spPr>
        <p:txBody>
          <a:bodyPr>
            <a:normAutofit/>
          </a:bodyPr>
          <a:lstStyle/>
          <a:p>
            <a:pPr algn="ctr"/>
            <a:r>
              <a:rPr lang="hr-HR" sz="6600" b="1" dirty="0"/>
              <a:t>Najljepši </a:t>
            </a:r>
            <a:r>
              <a:rPr lang="hr-HR" sz="6600" b="1" dirty="0" smtClean="0"/>
              <a:t/>
            </a:r>
            <a:br>
              <a:rPr lang="hr-HR" sz="6600" b="1" dirty="0" smtClean="0"/>
            </a:br>
            <a:r>
              <a:rPr lang="hr-HR" sz="6600" b="1" dirty="0" smtClean="0"/>
              <a:t>školski </a:t>
            </a:r>
            <a:br>
              <a:rPr lang="hr-HR" sz="6600" b="1" dirty="0" smtClean="0"/>
            </a:br>
            <a:r>
              <a:rPr lang="hr-HR" sz="6600" b="1" dirty="0" smtClean="0"/>
              <a:t>vrtovi</a:t>
            </a:r>
            <a:r>
              <a:rPr lang="hr-HR" sz="6600" b="1" dirty="0"/>
              <a:t/>
            </a:r>
            <a:br>
              <a:rPr lang="hr-HR" sz="6600" b="1" dirty="0"/>
            </a:br>
            <a:endParaRPr lang="hr-HR" sz="6600" b="1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type="body" sz="half" idx="2"/>
          </p:nvPr>
        </p:nvSpPr>
        <p:spPr>
          <a:xfrm>
            <a:off x="953590" y="3579223"/>
            <a:ext cx="5512524" cy="4170816"/>
          </a:xfrm>
        </p:spPr>
        <p:txBody>
          <a:bodyPr/>
          <a:lstStyle/>
          <a:p>
            <a:endParaRPr lang="hr-HR" dirty="0"/>
          </a:p>
        </p:txBody>
      </p:sp>
      <p:pic>
        <p:nvPicPr>
          <p:cNvPr id="9" name="Rezervirano mjesto slike 8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5" r="10555"/>
          <a:stretch>
            <a:fillRect/>
          </a:stretch>
        </p:blipFill>
        <p:spPr>
          <a:xfrm>
            <a:off x="7067006" y="27554"/>
            <a:ext cx="4928961" cy="7276465"/>
          </a:xfrm>
        </p:spPr>
      </p:pic>
    </p:spTree>
    <p:extLst>
      <p:ext uri="{BB962C8B-B14F-4D97-AF65-F5344CB8AC3E}">
        <p14:creationId xmlns:p14="http://schemas.microsoft.com/office/powerpoint/2010/main" val="2145333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345474" y="365126"/>
            <a:ext cx="10008326" cy="888206"/>
          </a:xfrm>
        </p:spPr>
        <p:txBody>
          <a:bodyPr>
            <a:normAutofit/>
          </a:bodyPr>
          <a:lstStyle/>
          <a:p>
            <a:r>
              <a:rPr lang="hr-HR" sz="5400" b="1" dirty="0" smtClean="0"/>
              <a:t>Projekt „Ruksak (pun) kulture”</a:t>
            </a:r>
            <a:endParaRPr lang="hr-HR" sz="5400" b="1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949499" y="4479857"/>
            <a:ext cx="10036364" cy="3305605"/>
          </a:xfrm>
        </p:spPr>
        <p:txBody>
          <a:bodyPr>
            <a:normAutofit/>
          </a:bodyPr>
          <a:lstStyle/>
          <a:p>
            <a:r>
              <a:rPr lang="hr-HR" sz="2400" b="1" dirty="0" smtClean="0">
                <a:latin typeface="Trebuchet MS" panose="020B0603020202020204" pitchFamily="34" charset="0"/>
              </a:rPr>
              <a:t>Za </a:t>
            </a:r>
            <a:r>
              <a:rPr lang="hr-HR" sz="2400" b="1" dirty="0">
                <a:latin typeface="Trebuchet MS" panose="020B0603020202020204" pitchFamily="34" charset="0"/>
              </a:rPr>
              <a:t>razrednu nastavu predstava Crvenkapica i radionica glumačkih vježbi (gostovao Teatar POCO LOCO iz Zagreba).</a:t>
            </a:r>
            <a:endParaRPr lang="hr-HR" sz="2400" b="1" dirty="0"/>
          </a:p>
          <a:p>
            <a:r>
              <a:rPr lang="hr-HR" sz="2400" b="1" dirty="0" smtClean="0">
                <a:latin typeface="Trebuchet MS" panose="020B0603020202020204" pitchFamily="34" charset="0"/>
              </a:rPr>
              <a:t>Svrha </a:t>
            </a:r>
            <a:r>
              <a:rPr lang="hr-HR" sz="2400" b="1" dirty="0">
                <a:latin typeface="Trebuchet MS" panose="020B0603020202020204" pitchFamily="34" charset="0"/>
              </a:rPr>
              <a:t>je </a:t>
            </a:r>
            <a:r>
              <a:rPr lang="hr-HR" sz="2400" b="1" dirty="0" smtClean="0">
                <a:latin typeface="Trebuchet MS" panose="020B0603020202020204" pitchFamily="34" charset="0"/>
              </a:rPr>
              <a:t>projekta </a:t>
            </a:r>
            <a:r>
              <a:rPr lang="hr-HR" sz="2400" b="1" dirty="0">
                <a:latin typeface="Trebuchet MS" panose="020B0603020202020204" pitchFamily="34" charset="0"/>
              </a:rPr>
              <a:t>poticanje djece i mladih na razumijevanje i usvajanje umjetnosti i kulture u dislociranim i prometno slabije povezanim područjima RH.  </a:t>
            </a:r>
            <a:endParaRPr lang="hr-HR" sz="2400" b="1" dirty="0" smtClean="0">
              <a:latin typeface="Trebuchet MS" panose="020B0603020202020204" pitchFamily="34" charset="0"/>
            </a:endParaRP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31" y="1420887"/>
            <a:ext cx="5064034" cy="2848519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994" y="1420887"/>
            <a:ext cx="5070928" cy="2852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257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345474" y="365126"/>
            <a:ext cx="10008326" cy="888206"/>
          </a:xfrm>
        </p:spPr>
        <p:txBody>
          <a:bodyPr>
            <a:normAutofit/>
          </a:bodyPr>
          <a:lstStyle/>
          <a:p>
            <a:r>
              <a:rPr lang="hr-HR" sz="5400" b="1" dirty="0" smtClean="0"/>
              <a:t>Projekt „Ruksak (pun) kulture”</a:t>
            </a:r>
            <a:endParaRPr lang="hr-HR" sz="5400" b="1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092244" y="1669655"/>
            <a:ext cx="3760318" cy="4493272"/>
          </a:xfrm>
        </p:spPr>
        <p:txBody>
          <a:bodyPr>
            <a:normAutofit lnSpcReduction="10000"/>
          </a:bodyPr>
          <a:lstStyle/>
          <a:p>
            <a:r>
              <a:rPr lang="hr-HR" sz="2400" b="1" dirty="0">
                <a:latin typeface="Trebuchet MS" panose="020B0603020202020204" pitchFamily="34" charset="0"/>
              </a:rPr>
              <a:t>Za predmetnu nastavu likovna radionica Julije </a:t>
            </a:r>
            <a:r>
              <a:rPr lang="hr-HR" sz="2400" b="1" dirty="0" err="1">
                <a:latin typeface="Trebuchet MS" panose="020B0603020202020204" pitchFamily="34" charset="0"/>
              </a:rPr>
              <a:t>Knifer</a:t>
            </a:r>
            <a:r>
              <a:rPr lang="hr-HR" sz="2400" b="1" dirty="0">
                <a:latin typeface="Trebuchet MS" panose="020B0603020202020204" pitchFamily="34" charset="0"/>
              </a:rPr>
              <a:t> (gosti s Likovne akademije iz Osijeka). </a:t>
            </a:r>
          </a:p>
          <a:p>
            <a:r>
              <a:rPr lang="hr-HR" sz="2400" b="1" dirty="0" smtClean="0">
                <a:latin typeface="Trebuchet MS" panose="020B0603020202020204" pitchFamily="34" charset="0"/>
              </a:rPr>
              <a:t>Svrha </a:t>
            </a:r>
            <a:r>
              <a:rPr lang="hr-HR" sz="2400" b="1" dirty="0">
                <a:latin typeface="Trebuchet MS" panose="020B0603020202020204" pitchFamily="34" charset="0"/>
              </a:rPr>
              <a:t>je </a:t>
            </a:r>
            <a:r>
              <a:rPr lang="hr-HR" sz="2400" b="1" dirty="0" smtClean="0">
                <a:latin typeface="Trebuchet MS" panose="020B0603020202020204" pitchFamily="34" charset="0"/>
              </a:rPr>
              <a:t>projekta </a:t>
            </a:r>
            <a:r>
              <a:rPr lang="hr-HR" sz="2400" b="1" dirty="0">
                <a:latin typeface="Trebuchet MS" panose="020B0603020202020204" pitchFamily="34" charset="0"/>
              </a:rPr>
              <a:t>poticanje djece i mladih na razumijevanje i usvajanje umjetnosti i kulture u dislociranim i prometno slabije povezanim područjima RH.  </a:t>
            </a:r>
            <a:endParaRPr lang="hr-HR" sz="2400" b="1" dirty="0" smtClean="0">
              <a:latin typeface="Trebuchet MS" panose="020B0603020202020204" pitchFamily="34" charset="0"/>
            </a:endParaRPr>
          </a:p>
          <a:p>
            <a:pPr marL="0" indent="0">
              <a:buNone/>
            </a:pPr>
            <a:endParaRPr lang="hr-HR" b="1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42" y="1618458"/>
            <a:ext cx="3029646" cy="4544469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5018" y="1618458"/>
            <a:ext cx="2960914" cy="444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895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5400" b="1" dirty="0" smtClean="0"/>
              <a:t>INVESTICIJE </a:t>
            </a:r>
            <a:endParaRPr lang="hr-HR" sz="5400" b="1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83326" y="1476103"/>
            <a:ext cx="5378195" cy="4567850"/>
          </a:xfrm>
        </p:spPr>
        <p:txBody>
          <a:bodyPr/>
          <a:lstStyle/>
          <a:p>
            <a:endParaRPr lang="hr-HR" b="1" dirty="0" smtClean="0"/>
          </a:p>
          <a:p>
            <a:r>
              <a:rPr lang="hr-HR" b="1" dirty="0" smtClean="0"/>
              <a:t>Popravak stropa u zbornici 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26" y="3166791"/>
            <a:ext cx="4762500" cy="2676525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700" y="365125"/>
            <a:ext cx="3346677" cy="5452270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424" y="1777604"/>
            <a:ext cx="2676525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903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5400" b="1" dirty="0" smtClean="0"/>
              <a:t>INVESTICIJE </a:t>
            </a:r>
            <a:endParaRPr lang="hr-HR" sz="5400" b="1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83326" y="1476103"/>
            <a:ext cx="5378195" cy="4567850"/>
          </a:xfrm>
        </p:spPr>
        <p:txBody>
          <a:bodyPr/>
          <a:lstStyle/>
          <a:p>
            <a:r>
              <a:rPr lang="hr-HR" b="1" dirty="0" smtClean="0"/>
              <a:t>Rekonstrukcija poda u školskoj sportskoj dvorani </a:t>
            </a:r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408" y="365125"/>
            <a:ext cx="4885509" cy="2748099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23" y="2645569"/>
            <a:ext cx="5791200" cy="3257550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408" y="3313067"/>
            <a:ext cx="5573486" cy="313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898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5400" b="1" dirty="0" smtClean="0"/>
              <a:t>INVESTICIJE </a:t>
            </a:r>
            <a:endParaRPr lang="hr-HR" sz="5400" b="1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83326" y="1476103"/>
            <a:ext cx="5378195" cy="4567850"/>
          </a:xfrm>
        </p:spPr>
        <p:txBody>
          <a:bodyPr/>
          <a:lstStyle/>
          <a:p>
            <a:r>
              <a:rPr lang="hr-HR" b="1" dirty="0" smtClean="0"/>
              <a:t>Iznajmili smo prostor za vrtić u sklopu škole te školsku kuhinju </a:t>
            </a:r>
            <a:endParaRPr lang="hr-HR" b="1" dirty="0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04" y="3166791"/>
            <a:ext cx="5151238" cy="2897571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095" y="1476103"/>
            <a:ext cx="5289805" cy="2975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107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69816" y="1557996"/>
            <a:ext cx="7271657" cy="2256358"/>
          </a:xfrm>
        </p:spPr>
        <p:txBody>
          <a:bodyPr>
            <a:noAutofit/>
          </a:bodyPr>
          <a:lstStyle/>
          <a:p>
            <a:r>
              <a:rPr lang="hr-HR" sz="6600" b="1" dirty="0">
                <a:solidFill>
                  <a:prstClr val="black"/>
                </a:solidFill>
              </a:rPr>
              <a:t>A što smo radili i gdje smo sve bili s učenicima</a:t>
            </a:r>
            <a:r>
              <a:rPr lang="hr-HR" sz="6600" b="1" dirty="0" smtClean="0">
                <a:solidFill>
                  <a:prstClr val="black"/>
                </a:solidFill>
              </a:rPr>
              <a:t>?... </a:t>
            </a:r>
            <a:endParaRPr lang="hr-HR" sz="7200" b="1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-317863" y="2669383"/>
            <a:ext cx="12205063" cy="4044926"/>
          </a:xfrm>
        </p:spPr>
        <p:txBody>
          <a:bodyPr>
            <a:normAutofit/>
          </a:bodyPr>
          <a:lstStyle/>
          <a:p>
            <a:endParaRPr lang="hr-HR" dirty="0" smtClean="0"/>
          </a:p>
          <a:p>
            <a:endParaRPr lang="hr-HR" dirty="0"/>
          </a:p>
          <a:p>
            <a:endParaRPr lang="hr-HR" dirty="0" smtClean="0"/>
          </a:p>
          <a:p>
            <a:endParaRPr lang="hr-HR" dirty="0" smtClean="0"/>
          </a:p>
          <a:p>
            <a:r>
              <a:rPr lang="hr-HR" dirty="0" smtClean="0"/>
              <a:t>							</a:t>
            </a:r>
            <a:endParaRPr lang="hr-HR" b="1" dirty="0"/>
          </a:p>
        </p:txBody>
      </p:sp>
    </p:spTree>
    <p:extLst>
      <p:ext uri="{BB962C8B-B14F-4D97-AF65-F5344CB8AC3E}">
        <p14:creationId xmlns:p14="http://schemas.microsoft.com/office/powerpoint/2010/main" val="1765735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smtClean="0"/>
              <a:t>Prvi dan škole (4. 9. 2017.)</a:t>
            </a:r>
            <a:endParaRPr lang="hr-HR" b="1" dirty="0"/>
          </a:p>
        </p:txBody>
      </p:sp>
      <p:pic>
        <p:nvPicPr>
          <p:cNvPr id="8" name="Rezervirano mjesto sadržaja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605088"/>
            <a:ext cx="4762500" cy="3562350"/>
          </a:xfr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300" y="1455558"/>
            <a:ext cx="4762500" cy="356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300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smtClean="0"/>
              <a:t>Imali smo misu za početak školske godine (Zaziv Duha Svetoga)</a:t>
            </a:r>
            <a:endParaRPr lang="hr-HR" b="1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00" y="2339331"/>
            <a:ext cx="5719600" cy="3214415"/>
          </a:xfr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496" y="1027906"/>
            <a:ext cx="4096839" cy="3072629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970" y="4145825"/>
            <a:ext cx="4760521" cy="267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760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359434" cy="1555115"/>
          </a:xfrm>
        </p:spPr>
        <p:txBody>
          <a:bodyPr>
            <a:normAutofit/>
          </a:bodyPr>
          <a:lstStyle/>
          <a:p>
            <a:r>
              <a:rPr lang="hr-HR" b="1" dirty="0" smtClean="0"/>
              <a:t>Puštali smo bijele balone za </a:t>
            </a:r>
            <a:br>
              <a:rPr lang="hr-HR" b="1" dirty="0" smtClean="0"/>
            </a:br>
            <a:r>
              <a:rPr lang="hr-HR" b="1" dirty="0" err="1" smtClean="0"/>
              <a:t>Čojluk</a:t>
            </a:r>
            <a:r>
              <a:rPr lang="hr-HR" b="1" dirty="0" smtClean="0"/>
              <a:t> – </a:t>
            </a:r>
            <a:r>
              <a:rPr lang="hr-HR" b="1" dirty="0" err="1" smtClean="0"/>
              <a:t>Četekovac</a:t>
            </a:r>
            <a:r>
              <a:rPr lang="hr-HR" b="1" dirty="0" smtClean="0"/>
              <a:t> - </a:t>
            </a:r>
            <a:r>
              <a:rPr lang="hr-HR" b="1" dirty="0" err="1" smtClean="0"/>
              <a:t>Balince</a:t>
            </a:r>
            <a:r>
              <a:rPr lang="hr-HR" b="1" dirty="0" smtClean="0"/>
              <a:t> </a:t>
            </a:r>
            <a:endParaRPr lang="hr-HR" b="1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537" y="483098"/>
            <a:ext cx="4073434" cy="5431246"/>
          </a:xfr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579" y="2403338"/>
            <a:ext cx="4718958" cy="3539218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2" y="2358798"/>
            <a:ext cx="4762500" cy="35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173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6429"/>
            <a:ext cx="12192000" cy="68580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46760" y="14861"/>
            <a:ext cx="10515600" cy="1325563"/>
          </a:xfrm>
        </p:spPr>
        <p:txBody>
          <a:bodyPr/>
          <a:lstStyle/>
          <a:p>
            <a:r>
              <a:rPr lang="hr-HR" b="1" dirty="0" smtClean="0"/>
              <a:t>Školska godina započela 4. rujna 2017. </a:t>
            </a:r>
            <a:endParaRPr lang="hr-HR" b="1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838200" y="1018903"/>
            <a:ext cx="10515600" cy="5158061"/>
          </a:xfrm>
        </p:spPr>
        <p:txBody>
          <a:bodyPr/>
          <a:lstStyle/>
          <a:p>
            <a:pPr marL="0" indent="0">
              <a:buNone/>
            </a:pPr>
            <a:endParaRPr lang="hr-HR" dirty="0"/>
          </a:p>
          <a:p>
            <a:endParaRPr lang="hr-HR" dirty="0"/>
          </a:p>
        </p:txBody>
      </p:sp>
      <p:graphicFrame>
        <p:nvGraphicFramePr>
          <p:cNvPr id="6" name="Tablic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1227455"/>
              </p:ext>
            </p:extLst>
          </p:nvPr>
        </p:nvGraphicFramePr>
        <p:xfrm>
          <a:off x="252911" y="1538059"/>
          <a:ext cx="5220425" cy="24688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562826">
                  <a:extLst>
                    <a:ext uri="{9D8B030D-6E8A-4147-A177-3AD203B41FA5}">
                      <a16:colId xmlns:a16="http://schemas.microsoft.com/office/drawing/2014/main" val="2488975080"/>
                    </a:ext>
                  </a:extLst>
                </a:gridCol>
                <a:gridCol w="1214846">
                  <a:extLst>
                    <a:ext uri="{9D8B030D-6E8A-4147-A177-3AD203B41FA5}">
                      <a16:colId xmlns:a16="http://schemas.microsoft.com/office/drawing/2014/main" val="3109793489"/>
                    </a:ext>
                  </a:extLst>
                </a:gridCol>
                <a:gridCol w="2442753">
                  <a:extLst>
                    <a:ext uri="{9D8B030D-6E8A-4147-A177-3AD203B41FA5}">
                      <a16:colId xmlns:a16="http://schemas.microsoft.com/office/drawing/2014/main" val="4163199807"/>
                    </a:ext>
                  </a:extLst>
                </a:gridCol>
              </a:tblGrid>
              <a:tr h="626594"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RAZRED</a:t>
                      </a:r>
                      <a:r>
                        <a:rPr lang="hr-HR" baseline="0" dirty="0" smtClean="0"/>
                        <a:t> 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BROJ UČENIKA</a:t>
                      </a:r>
                      <a:r>
                        <a:rPr lang="hr-HR" baseline="0" dirty="0" smtClean="0"/>
                        <a:t> 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RAZREDNIK/ICA</a:t>
                      </a:r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5672595"/>
                  </a:ext>
                </a:extLst>
              </a:tr>
              <a:tr h="348158">
                <a:tc>
                  <a:txBody>
                    <a:bodyPr/>
                    <a:lstStyle/>
                    <a:p>
                      <a:pPr marL="342900" indent="-342900" algn="ctr">
                        <a:buAutoNum type="arabicPeriod"/>
                      </a:pPr>
                      <a:r>
                        <a:rPr lang="hr-HR" dirty="0" smtClean="0"/>
                        <a:t>RAZRED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13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smtClean="0"/>
                        <a:t>Svjetlana </a:t>
                      </a:r>
                      <a:r>
                        <a:rPr lang="hr-HR" dirty="0" err="1" smtClean="0"/>
                        <a:t>Mojzeš</a:t>
                      </a:r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1420190"/>
                  </a:ext>
                </a:extLst>
              </a:tr>
              <a:tr h="348158"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2. </a:t>
                      </a:r>
                      <a:r>
                        <a:rPr lang="hr-HR" baseline="0" dirty="0" smtClean="0"/>
                        <a:t>  RAZRED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9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smtClean="0"/>
                        <a:t>Tatjana Sabo</a:t>
                      </a:r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9003343"/>
                  </a:ext>
                </a:extLst>
              </a:tr>
              <a:tr h="348158">
                <a:tc>
                  <a:txBody>
                    <a:bodyPr/>
                    <a:lstStyle/>
                    <a:p>
                      <a:pPr marL="342900" indent="-342900" algn="ctr">
                        <a:buAutoNum type="arabicPeriod" startAt="3"/>
                      </a:pPr>
                      <a:r>
                        <a:rPr lang="hr-HR" dirty="0" smtClean="0"/>
                        <a:t>RAZRED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9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smtClean="0"/>
                        <a:t>Gordana Gaća Ćurak</a:t>
                      </a:r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2647010"/>
                  </a:ext>
                </a:extLst>
              </a:tr>
              <a:tr h="348158"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4.   RAZRED  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7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smtClean="0"/>
                        <a:t>Zdenka </a:t>
                      </a:r>
                      <a:r>
                        <a:rPr lang="hr-HR" dirty="0" err="1" smtClean="0"/>
                        <a:t>Funtek</a:t>
                      </a:r>
                      <a:r>
                        <a:rPr lang="hr-HR" dirty="0" smtClean="0"/>
                        <a:t> </a:t>
                      </a:r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1780107"/>
                  </a:ext>
                </a:extLst>
              </a:tr>
              <a:tr h="348158"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Ukupno</a:t>
                      </a:r>
                      <a:r>
                        <a:rPr lang="hr-HR" baseline="0" dirty="0" smtClean="0"/>
                        <a:t>: 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38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4985894"/>
                  </a:ext>
                </a:extLst>
              </a:tr>
            </a:tbl>
          </a:graphicData>
        </a:graphic>
      </p:graphicFrame>
      <p:graphicFrame>
        <p:nvGraphicFramePr>
          <p:cNvPr id="5" name="Tablic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4702416"/>
              </p:ext>
            </p:extLst>
          </p:nvPr>
        </p:nvGraphicFramePr>
        <p:xfrm>
          <a:off x="252911" y="4298107"/>
          <a:ext cx="5220424" cy="211099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780168">
                  <a:extLst>
                    <a:ext uri="{9D8B030D-6E8A-4147-A177-3AD203B41FA5}">
                      <a16:colId xmlns:a16="http://schemas.microsoft.com/office/drawing/2014/main" val="3445643583"/>
                    </a:ext>
                  </a:extLst>
                </a:gridCol>
                <a:gridCol w="1729134">
                  <a:extLst>
                    <a:ext uri="{9D8B030D-6E8A-4147-A177-3AD203B41FA5}">
                      <a16:colId xmlns:a16="http://schemas.microsoft.com/office/drawing/2014/main" val="649673625"/>
                    </a:ext>
                  </a:extLst>
                </a:gridCol>
                <a:gridCol w="1711122">
                  <a:extLst>
                    <a:ext uri="{9D8B030D-6E8A-4147-A177-3AD203B41FA5}">
                      <a16:colId xmlns:a16="http://schemas.microsoft.com/office/drawing/2014/main" val="1295057598"/>
                    </a:ext>
                  </a:extLst>
                </a:gridCol>
              </a:tblGrid>
              <a:tr h="259182">
                <a:tc gridSpan="3"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PODRUČNA ŠKOLA ČETEKOVAC</a:t>
                      </a:r>
                      <a:endParaRPr lang="hr-H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72462"/>
                  </a:ext>
                </a:extLst>
              </a:tr>
              <a:tr h="647955"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RAZRED</a:t>
                      </a:r>
                      <a:r>
                        <a:rPr lang="hr-HR" baseline="0" dirty="0" smtClean="0"/>
                        <a:t> 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smtClean="0"/>
                        <a:t>BROJ UČENIKA 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smtClean="0"/>
                        <a:t>RAZREDNIK/ICA </a:t>
                      </a:r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5242051"/>
                  </a:ext>
                </a:extLst>
              </a:tr>
              <a:tr h="259182"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2.</a:t>
                      </a:r>
                      <a:r>
                        <a:rPr lang="hr-HR" baseline="0" dirty="0" smtClean="0"/>
                        <a:t> RAZRED 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1</a:t>
                      </a:r>
                      <a:endParaRPr lang="hr-HR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hr-HR" dirty="0" smtClean="0"/>
                    </a:p>
                    <a:p>
                      <a:pPr algn="ctr"/>
                      <a:r>
                        <a:rPr lang="hr-HR" dirty="0" smtClean="0"/>
                        <a:t>Nikolina Kelava </a:t>
                      </a:r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6988874"/>
                  </a:ext>
                </a:extLst>
              </a:tr>
              <a:tr h="259182"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3. RAZRED 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1</a:t>
                      </a:r>
                      <a:endParaRPr lang="hr-HR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4408487"/>
                  </a:ext>
                </a:extLst>
              </a:tr>
              <a:tr h="259182"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Ukupno:</a:t>
                      </a:r>
                      <a:r>
                        <a:rPr lang="hr-HR" baseline="0" dirty="0" smtClean="0"/>
                        <a:t> 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2 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6876093"/>
                  </a:ext>
                </a:extLst>
              </a:tr>
            </a:tbl>
          </a:graphicData>
        </a:graphic>
      </p:graphicFrame>
      <p:graphicFrame>
        <p:nvGraphicFramePr>
          <p:cNvPr id="7" name="Tablic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4910805"/>
              </p:ext>
            </p:extLst>
          </p:nvPr>
        </p:nvGraphicFramePr>
        <p:xfrm>
          <a:off x="6004560" y="1538059"/>
          <a:ext cx="5572758" cy="24688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857586">
                  <a:extLst>
                    <a:ext uri="{9D8B030D-6E8A-4147-A177-3AD203B41FA5}">
                      <a16:colId xmlns:a16="http://schemas.microsoft.com/office/drawing/2014/main" val="2400931919"/>
                    </a:ext>
                  </a:extLst>
                </a:gridCol>
                <a:gridCol w="1857586">
                  <a:extLst>
                    <a:ext uri="{9D8B030D-6E8A-4147-A177-3AD203B41FA5}">
                      <a16:colId xmlns:a16="http://schemas.microsoft.com/office/drawing/2014/main" val="406729427"/>
                    </a:ext>
                  </a:extLst>
                </a:gridCol>
                <a:gridCol w="1857586">
                  <a:extLst>
                    <a:ext uri="{9D8B030D-6E8A-4147-A177-3AD203B41FA5}">
                      <a16:colId xmlns:a16="http://schemas.microsoft.com/office/drawing/2014/main" val="1860203553"/>
                    </a:ext>
                  </a:extLst>
                </a:gridCol>
              </a:tblGrid>
              <a:tr h="342749"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RAZRED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BROJ UČENIKA 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RAZREDNIK/ICA </a:t>
                      </a:r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9163105"/>
                  </a:ext>
                </a:extLst>
              </a:tr>
              <a:tr h="342749"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5. RAZRED 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17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smtClean="0"/>
                        <a:t>Jurica </a:t>
                      </a:r>
                      <a:r>
                        <a:rPr lang="hr-HR" dirty="0" err="1" smtClean="0"/>
                        <a:t>Kraljik</a:t>
                      </a:r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5408691"/>
                  </a:ext>
                </a:extLst>
              </a:tr>
              <a:tr h="342749"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6. RAZRD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9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smtClean="0"/>
                        <a:t>Slaven Mađarić</a:t>
                      </a:r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0559157"/>
                  </a:ext>
                </a:extLst>
              </a:tr>
              <a:tr h="342749"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7. RAZRED 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14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err="1" smtClean="0"/>
                        <a:t>Milkica</a:t>
                      </a:r>
                      <a:r>
                        <a:rPr lang="hr-HR" dirty="0" smtClean="0"/>
                        <a:t> </a:t>
                      </a:r>
                      <a:r>
                        <a:rPr lang="hr-HR" dirty="0" err="1" smtClean="0"/>
                        <a:t>Sarajlić</a:t>
                      </a:r>
                      <a:r>
                        <a:rPr lang="hr-HR" dirty="0" smtClean="0"/>
                        <a:t> </a:t>
                      </a:r>
                      <a:r>
                        <a:rPr lang="hr-HR" dirty="0" err="1" smtClean="0"/>
                        <a:t>Kolundžija</a:t>
                      </a:r>
                      <a:r>
                        <a:rPr lang="hr-HR" dirty="0" smtClean="0"/>
                        <a:t> </a:t>
                      </a:r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9930706"/>
                  </a:ext>
                </a:extLst>
              </a:tr>
              <a:tr h="342749"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8. RAZRED 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8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smtClean="0"/>
                        <a:t>Jelena</a:t>
                      </a:r>
                      <a:r>
                        <a:rPr lang="hr-HR" baseline="0" dirty="0" smtClean="0"/>
                        <a:t> </a:t>
                      </a:r>
                      <a:r>
                        <a:rPr lang="hr-HR" baseline="0" dirty="0" err="1" smtClean="0"/>
                        <a:t>Pritišanac</a:t>
                      </a:r>
                      <a:r>
                        <a:rPr lang="hr-HR" baseline="0" dirty="0" smtClean="0"/>
                        <a:t> </a:t>
                      </a:r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4992156"/>
                  </a:ext>
                </a:extLst>
              </a:tr>
              <a:tr h="342749"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Ukupno: 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48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0615636"/>
                  </a:ext>
                </a:extLst>
              </a:tr>
            </a:tbl>
          </a:graphicData>
        </a:graphic>
      </p:graphicFrame>
      <p:sp>
        <p:nvSpPr>
          <p:cNvPr id="8" name="TekstniOkvir 7"/>
          <p:cNvSpPr txBox="1"/>
          <p:nvPr/>
        </p:nvSpPr>
        <p:spPr>
          <a:xfrm>
            <a:off x="6004560" y="4641649"/>
            <a:ext cx="61874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800" b="1" dirty="0" smtClean="0"/>
              <a:t>UKUPNO: 88 učenika </a:t>
            </a:r>
            <a:endParaRPr lang="hr-HR" sz="4800" b="1" dirty="0"/>
          </a:p>
        </p:txBody>
      </p:sp>
    </p:spTree>
    <p:extLst>
      <p:ext uri="{BB962C8B-B14F-4D97-AF65-F5344CB8AC3E}">
        <p14:creationId xmlns:p14="http://schemas.microsoft.com/office/powerpoint/2010/main" val="342294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smtClean="0"/>
              <a:t>Posjetili su nas Župan Igor </a:t>
            </a:r>
            <a:r>
              <a:rPr lang="hr-HR" b="1" dirty="0" err="1" smtClean="0"/>
              <a:t>Andrović</a:t>
            </a:r>
            <a:r>
              <a:rPr lang="hr-HR" b="1" dirty="0" smtClean="0"/>
              <a:t> i saborska zastupnica Vesna Bedeković  </a:t>
            </a:r>
            <a:endParaRPr lang="hr-HR" b="1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80" y="1847442"/>
            <a:ext cx="5741320" cy="3823719"/>
          </a:xfr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680" y="2695893"/>
            <a:ext cx="5676401" cy="3780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512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045926" cy="1515926"/>
          </a:xfrm>
        </p:spPr>
        <p:txBody>
          <a:bodyPr/>
          <a:lstStyle/>
          <a:p>
            <a:r>
              <a:rPr lang="hr-HR" b="1" dirty="0" smtClean="0"/>
              <a:t>Obilježili smo olimpijski dan i pozdravili jesen </a:t>
            </a:r>
            <a:endParaRPr lang="hr-HR" b="1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40" y="2293495"/>
            <a:ext cx="5538614" cy="3112701"/>
          </a:xfr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2926" y="137138"/>
            <a:ext cx="3237774" cy="4312715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909" y="1550056"/>
            <a:ext cx="2584962" cy="459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770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smtClean="0"/>
              <a:t>Posjetili smo stomatološku </a:t>
            </a:r>
            <a:r>
              <a:rPr lang="hr-HR" b="1" dirty="0" err="1" smtClean="0"/>
              <a:t>ordinciju</a:t>
            </a:r>
            <a:r>
              <a:rPr lang="hr-HR" b="1" dirty="0" smtClean="0"/>
              <a:t> u </a:t>
            </a:r>
            <a:r>
              <a:rPr lang="hr-HR" b="1" dirty="0" err="1" smtClean="0"/>
              <a:t>Mikleušu</a:t>
            </a:r>
            <a:r>
              <a:rPr lang="hr-HR" b="1" dirty="0" smtClean="0"/>
              <a:t> (Dan za zdrave zube)</a:t>
            </a:r>
            <a:endParaRPr lang="hr-HR" b="1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60" y="1776990"/>
            <a:ext cx="3437864" cy="4579235"/>
          </a:xfr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806" y="1776990"/>
            <a:ext cx="3437864" cy="4579235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4484" y="2055813"/>
            <a:ext cx="4549685" cy="3412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499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275217" cy="1790246"/>
          </a:xfrm>
        </p:spPr>
        <p:txBody>
          <a:bodyPr/>
          <a:lstStyle/>
          <a:p>
            <a:r>
              <a:rPr lang="hr-HR" b="1" dirty="0" smtClean="0"/>
              <a:t>Obilježili smo svjetski dan zaštite životinja </a:t>
            </a:r>
            <a:endParaRPr lang="hr-HR" b="1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423" y="2155371"/>
            <a:ext cx="3266770" cy="4351338"/>
          </a:xfr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346" y="163059"/>
            <a:ext cx="4762500" cy="634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111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-148828"/>
            <a:ext cx="10515600" cy="1325563"/>
          </a:xfrm>
        </p:spPr>
        <p:txBody>
          <a:bodyPr/>
          <a:lstStyle/>
          <a:p>
            <a:r>
              <a:rPr lang="hr-HR" b="1" dirty="0" smtClean="0"/>
              <a:t>Obilježili smo Dane kruha i zahvalnosti </a:t>
            </a:r>
            <a:endParaRPr lang="hr-HR" b="1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44" y="1392396"/>
            <a:ext cx="4762500" cy="3571875"/>
          </a:xfr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337" y="792775"/>
            <a:ext cx="4762500" cy="3571875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654" y="3286125"/>
            <a:ext cx="4762500" cy="35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368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911149" cy="1325563"/>
          </a:xfrm>
        </p:spPr>
        <p:txBody>
          <a:bodyPr/>
          <a:lstStyle/>
          <a:p>
            <a:r>
              <a:rPr lang="hr-HR" b="1" dirty="0" smtClean="0"/>
              <a:t>Organizirali smo „Raspjevane” </a:t>
            </a:r>
            <a:r>
              <a:rPr lang="hr-HR" b="1" dirty="0"/>
              <a:t>m</a:t>
            </a:r>
            <a:r>
              <a:rPr lang="hr-HR" b="1" dirty="0" smtClean="0"/>
              <a:t>ališane </a:t>
            </a:r>
            <a:r>
              <a:rPr lang="hr-HR" b="1" dirty="0" err="1" smtClean="0"/>
              <a:t>Mikleuša</a:t>
            </a:r>
            <a:r>
              <a:rPr lang="hr-HR" b="1" dirty="0" smtClean="0"/>
              <a:t> </a:t>
            </a:r>
            <a:endParaRPr lang="hr-HR" b="1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21" y="1515292"/>
            <a:ext cx="3637051" cy="4844552"/>
          </a:xfr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474" y="1515292"/>
            <a:ext cx="3637051" cy="4844552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449" y="1515292"/>
            <a:ext cx="3637051" cy="4844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574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034246" cy="3161846"/>
          </a:xfrm>
        </p:spPr>
        <p:txBody>
          <a:bodyPr/>
          <a:lstStyle/>
          <a:p>
            <a:r>
              <a:rPr lang="hr-HR" b="1" dirty="0" smtClean="0"/>
              <a:t>Obilježili smo Dan općine </a:t>
            </a:r>
            <a:r>
              <a:rPr lang="hr-HR" b="1" dirty="0" err="1" smtClean="0"/>
              <a:t>Mikleuš</a:t>
            </a:r>
            <a:r>
              <a:rPr lang="hr-HR" b="1" dirty="0" smtClean="0"/>
              <a:t> i Dječji tjedan </a:t>
            </a:r>
            <a:endParaRPr lang="hr-HR" b="1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133" y="534942"/>
            <a:ext cx="4762500" cy="2676525"/>
          </a:xfr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803" y="3526971"/>
            <a:ext cx="4762500" cy="2676525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73" y="3500844"/>
            <a:ext cx="4762500" cy="267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987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537857" cy="2059622"/>
          </a:xfrm>
        </p:spPr>
        <p:txBody>
          <a:bodyPr>
            <a:normAutofit/>
          </a:bodyPr>
          <a:lstStyle/>
          <a:p>
            <a:r>
              <a:rPr lang="hr-HR" b="1" dirty="0" smtClean="0"/>
              <a:t>Osnovali smo univerzalnu sportsku školu </a:t>
            </a:r>
            <a:endParaRPr lang="hr-HR" b="1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14" y="2935742"/>
            <a:ext cx="4326891" cy="3245168"/>
          </a:xfr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057" y="142410"/>
            <a:ext cx="4561539" cy="2570617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987" y="2855437"/>
            <a:ext cx="4762500" cy="3571875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737" y="-76983"/>
            <a:ext cx="2819658" cy="5003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380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-809897"/>
            <a:ext cx="10515600" cy="2500585"/>
          </a:xfrm>
        </p:spPr>
        <p:txBody>
          <a:bodyPr/>
          <a:lstStyle/>
          <a:p>
            <a:r>
              <a:rPr lang="hr-HR" b="1" dirty="0" smtClean="0"/>
              <a:t>Učenike „p(r)</a:t>
            </a:r>
            <a:r>
              <a:rPr lang="hr-HR" b="1" dirty="0" err="1" smtClean="0"/>
              <a:t>oveli</a:t>
            </a:r>
            <a:r>
              <a:rPr lang="hr-HR" b="1" dirty="0" smtClean="0"/>
              <a:t>” Putevima 136. brigade </a:t>
            </a:r>
            <a:endParaRPr lang="hr-HR" b="1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34" y="1137828"/>
            <a:ext cx="4762500" cy="2676525"/>
          </a:xfr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866" y="1137829"/>
            <a:ext cx="4762500" cy="2676525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853" y="4010297"/>
            <a:ext cx="4691017" cy="2638697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309" y="3970973"/>
            <a:ext cx="5003074" cy="281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566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221321"/>
          </a:xfrm>
        </p:spPr>
        <p:txBody>
          <a:bodyPr>
            <a:normAutofit/>
          </a:bodyPr>
          <a:lstStyle/>
          <a:p>
            <a:r>
              <a:rPr lang="hr-HR" b="1" dirty="0" smtClean="0"/>
              <a:t>Sudjelovali smo u literarnoj radionici 136. brigade i literarnom natjecanju „I dok je srca, bit će i </a:t>
            </a:r>
            <a:r>
              <a:rPr lang="hr-HR" b="1" dirty="0" err="1" smtClean="0"/>
              <a:t>Kroacije</a:t>
            </a:r>
            <a:r>
              <a:rPr lang="hr-HR" b="1" dirty="0" smtClean="0"/>
              <a:t>” u organizaciji MH Slatina</a:t>
            </a:r>
            <a:endParaRPr lang="hr-HR" b="1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95" y="2586446"/>
            <a:ext cx="5163249" cy="2953998"/>
          </a:xfr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900" y="2951572"/>
            <a:ext cx="5531875" cy="310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054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18"/>
            <a:ext cx="12191999" cy="6988627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4503" y="-731519"/>
            <a:ext cx="11249297" cy="2312125"/>
          </a:xfrm>
        </p:spPr>
        <p:txBody>
          <a:bodyPr/>
          <a:lstStyle/>
          <a:p>
            <a:r>
              <a:rPr lang="hr-HR" b="1" dirty="0" smtClean="0"/>
              <a:t>U školi imamo 18 učitelja i 2 stručna suradnika</a:t>
            </a:r>
            <a:endParaRPr lang="hr-HR" b="1" dirty="0"/>
          </a:p>
        </p:txBody>
      </p:sp>
      <p:graphicFrame>
        <p:nvGraphicFramePr>
          <p:cNvPr id="5" name="Rezervirano mjesto sadržaja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77004297"/>
              </p:ext>
            </p:extLst>
          </p:nvPr>
        </p:nvGraphicFramePr>
        <p:xfrm>
          <a:off x="237308" y="747844"/>
          <a:ext cx="6072051" cy="61264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024016">
                  <a:extLst>
                    <a:ext uri="{9D8B030D-6E8A-4147-A177-3AD203B41FA5}">
                      <a16:colId xmlns:a16="http://schemas.microsoft.com/office/drawing/2014/main" val="3904957681"/>
                    </a:ext>
                  </a:extLst>
                </a:gridCol>
                <a:gridCol w="1448527">
                  <a:extLst>
                    <a:ext uri="{9D8B030D-6E8A-4147-A177-3AD203B41FA5}">
                      <a16:colId xmlns:a16="http://schemas.microsoft.com/office/drawing/2014/main" val="1410806449"/>
                    </a:ext>
                  </a:extLst>
                </a:gridCol>
                <a:gridCol w="2599508">
                  <a:extLst>
                    <a:ext uri="{9D8B030D-6E8A-4147-A177-3AD203B41FA5}">
                      <a16:colId xmlns:a16="http://schemas.microsoft.com/office/drawing/2014/main" val="1568276627"/>
                    </a:ext>
                  </a:extLst>
                </a:gridCol>
              </a:tblGrid>
              <a:tr h="579589"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NASTAVNIK/ICA 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NASTAVNI PREDMET 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ZAMJENA </a:t>
                      </a:r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0481052"/>
                  </a:ext>
                </a:extLst>
              </a:tr>
              <a:tr h="331194"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Svjetlana </a:t>
                      </a:r>
                      <a:r>
                        <a:rPr lang="hr-HR" dirty="0" err="1" smtClean="0"/>
                        <a:t>Mojzeš</a:t>
                      </a:r>
                      <a:endParaRPr lang="hr-HR" dirty="0"/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pPr algn="ctr"/>
                      <a:endParaRPr lang="hr-HR" dirty="0" smtClean="0"/>
                    </a:p>
                    <a:p>
                      <a:pPr algn="ctr"/>
                      <a:endParaRPr lang="hr-HR" dirty="0" smtClean="0"/>
                    </a:p>
                    <a:p>
                      <a:pPr algn="ctr"/>
                      <a:r>
                        <a:rPr lang="hr-HR" dirty="0" smtClean="0"/>
                        <a:t>RAZREDNA NASTAVA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9411694"/>
                  </a:ext>
                </a:extLst>
              </a:tr>
              <a:tr h="331194"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Tatjana Sabo</a:t>
                      </a:r>
                      <a:endParaRPr lang="hr-HR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3239889"/>
                  </a:ext>
                </a:extLst>
              </a:tr>
              <a:tr h="331194"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Gordana Gaća Ćurak</a:t>
                      </a:r>
                      <a:endParaRPr lang="hr-HR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9818779"/>
                  </a:ext>
                </a:extLst>
              </a:tr>
              <a:tr h="331194"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Zdenka </a:t>
                      </a:r>
                      <a:r>
                        <a:rPr lang="hr-HR" dirty="0" err="1" smtClean="0"/>
                        <a:t>Funtek</a:t>
                      </a:r>
                      <a:r>
                        <a:rPr lang="hr-HR" dirty="0" smtClean="0"/>
                        <a:t> </a:t>
                      </a:r>
                      <a:endParaRPr lang="hr-HR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0678166"/>
                  </a:ext>
                </a:extLst>
              </a:tr>
              <a:tr h="331194"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Nikolina</a:t>
                      </a:r>
                      <a:r>
                        <a:rPr lang="hr-HR" baseline="0" dirty="0" smtClean="0"/>
                        <a:t> Kelava </a:t>
                      </a:r>
                      <a:endParaRPr lang="hr-HR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5535754"/>
                  </a:ext>
                </a:extLst>
              </a:tr>
              <a:tr h="331194"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Jurica </a:t>
                      </a:r>
                      <a:r>
                        <a:rPr lang="hr-HR" dirty="0" err="1" smtClean="0"/>
                        <a:t>Kraljik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TZK/GEO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smtClean="0"/>
                        <a:t>Jurica</a:t>
                      </a:r>
                      <a:r>
                        <a:rPr lang="hr-HR" baseline="0" dirty="0" smtClean="0"/>
                        <a:t> </a:t>
                      </a:r>
                      <a:r>
                        <a:rPr lang="hr-HR" baseline="0" dirty="0" err="1" smtClean="0"/>
                        <a:t>Kraljik</a:t>
                      </a:r>
                      <a:r>
                        <a:rPr lang="hr-HR" baseline="0" dirty="0" smtClean="0"/>
                        <a:t> (GEO)</a:t>
                      </a:r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7185933"/>
                  </a:ext>
                </a:extLst>
              </a:tr>
              <a:tr h="331194"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Slaven Mađarić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FIZ/INFO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9279205"/>
                  </a:ext>
                </a:extLst>
              </a:tr>
              <a:tr h="579589">
                <a:tc>
                  <a:txBody>
                    <a:bodyPr/>
                    <a:lstStyle/>
                    <a:p>
                      <a:pPr algn="ctr"/>
                      <a:r>
                        <a:rPr lang="hr-HR" dirty="0" err="1" smtClean="0"/>
                        <a:t>Milkica</a:t>
                      </a:r>
                      <a:r>
                        <a:rPr lang="hr-HR" dirty="0" smtClean="0"/>
                        <a:t> </a:t>
                      </a:r>
                      <a:r>
                        <a:rPr lang="hr-HR" dirty="0" err="1" smtClean="0"/>
                        <a:t>Sarajlić</a:t>
                      </a:r>
                      <a:r>
                        <a:rPr lang="hr-HR" dirty="0" smtClean="0"/>
                        <a:t> </a:t>
                      </a:r>
                      <a:r>
                        <a:rPr lang="hr-HR" dirty="0" err="1" smtClean="0"/>
                        <a:t>Kolundžija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VJ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4357949"/>
                  </a:ext>
                </a:extLst>
              </a:tr>
              <a:tr h="331194"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Jelena </a:t>
                      </a:r>
                      <a:r>
                        <a:rPr lang="hr-HR" dirty="0" err="1" smtClean="0"/>
                        <a:t>Pritišanac</a:t>
                      </a:r>
                      <a:r>
                        <a:rPr lang="hr-HR" dirty="0" smtClean="0"/>
                        <a:t> 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MAT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7341240"/>
                  </a:ext>
                </a:extLst>
              </a:tr>
              <a:tr h="331194"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Tamara Prelog</a:t>
                      </a:r>
                      <a:r>
                        <a:rPr lang="hr-HR" baseline="0" dirty="0" smtClean="0"/>
                        <a:t> 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EJ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3415155"/>
                  </a:ext>
                </a:extLst>
              </a:tr>
              <a:tr h="579589"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Marica </a:t>
                      </a:r>
                      <a:r>
                        <a:rPr lang="hr-HR" dirty="0" err="1" smtClean="0"/>
                        <a:t>Kesić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HJ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 smtClean="0"/>
                    </a:p>
                    <a:p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2270322"/>
                  </a:ext>
                </a:extLst>
              </a:tr>
              <a:tr h="331194"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Barbara Vidović </a:t>
                      </a:r>
                      <a:r>
                        <a:rPr lang="hr-HR" dirty="0" err="1" smtClean="0"/>
                        <a:t>Volenik</a:t>
                      </a:r>
                      <a:r>
                        <a:rPr lang="hr-HR" baseline="0" dirty="0" smtClean="0"/>
                        <a:t> 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PRI/BIO/KM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smtClean="0"/>
                        <a:t>Sandra </a:t>
                      </a:r>
                      <a:r>
                        <a:rPr lang="hr-HR" dirty="0" err="1" smtClean="0"/>
                        <a:t>Kraljik</a:t>
                      </a:r>
                      <a:r>
                        <a:rPr lang="hr-HR" baseline="0" dirty="0" smtClean="0"/>
                        <a:t> (PRI/BIO)</a:t>
                      </a:r>
                    </a:p>
                    <a:p>
                      <a:r>
                        <a:rPr lang="hr-HR" baseline="0" dirty="0" smtClean="0"/>
                        <a:t>Jasna </a:t>
                      </a:r>
                      <a:r>
                        <a:rPr lang="hr-HR" baseline="0" dirty="0" err="1" smtClean="0"/>
                        <a:t>Čapo</a:t>
                      </a:r>
                      <a:r>
                        <a:rPr lang="hr-HR" baseline="0" dirty="0" smtClean="0"/>
                        <a:t> (KM) </a:t>
                      </a:r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7561771"/>
                  </a:ext>
                </a:extLst>
              </a:tr>
            </a:tbl>
          </a:graphicData>
        </a:graphic>
      </p:graphicFrame>
      <p:graphicFrame>
        <p:nvGraphicFramePr>
          <p:cNvPr id="6" name="Tablic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6432754"/>
              </p:ext>
            </p:extLst>
          </p:nvPr>
        </p:nvGraphicFramePr>
        <p:xfrm>
          <a:off x="6309359" y="1417771"/>
          <a:ext cx="5879739" cy="478662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959913">
                  <a:extLst>
                    <a:ext uri="{9D8B030D-6E8A-4147-A177-3AD203B41FA5}">
                      <a16:colId xmlns:a16="http://schemas.microsoft.com/office/drawing/2014/main" val="3961673035"/>
                    </a:ext>
                  </a:extLst>
                </a:gridCol>
                <a:gridCol w="1959913">
                  <a:extLst>
                    <a:ext uri="{9D8B030D-6E8A-4147-A177-3AD203B41FA5}">
                      <a16:colId xmlns:a16="http://schemas.microsoft.com/office/drawing/2014/main" val="3496532584"/>
                    </a:ext>
                  </a:extLst>
                </a:gridCol>
                <a:gridCol w="1959913">
                  <a:extLst>
                    <a:ext uri="{9D8B030D-6E8A-4147-A177-3AD203B41FA5}">
                      <a16:colId xmlns:a16="http://schemas.microsoft.com/office/drawing/2014/main" val="43372955"/>
                    </a:ext>
                  </a:extLst>
                </a:gridCol>
              </a:tblGrid>
              <a:tr h="584411"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NASTAVNIK/ICA</a:t>
                      </a:r>
                      <a:r>
                        <a:rPr lang="hr-HR" baseline="0" dirty="0" smtClean="0"/>
                        <a:t> 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NASTAVNI</a:t>
                      </a:r>
                      <a:r>
                        <a:rPr lang="hr-HR" baseline="0" dirty="0" smtClean="0"/>
                        <a:t> PREDMET 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ZAMJENA </a:t>
                      </a:r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0915412"/>
                  </a:ext>
                </a:extLst>
              </a:tr>
              <a:tr h="584411">
                <a:tc>
                  <a:txBody>
                    <a:bodyPr/>
                    <a:lstStyle/>
                    <a:p>
                      <a:pPr algn="ctr"/>
                      <a:r>
                        <a:rPr lang="hr-HR" dirty="0" err="1" smtClean="0"/>
                        <a:t>Verislav</a:t>
                      </a:r>
                      <a:r>
                        <a:rPr lang="hr-HR" dirty="0" smtClean="0"/>
                        <a:t> Kmet 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POV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0232468"/>
                  </a:ext>
                </a:extLst>
              </a:tr>
              <a:tr h="584411"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Goran</a:t>
                      </a:r>
                      <a:r>
                        <a:rPr lang="hr-HR" baseline="0" dirty="0" smtClean="0"/>
                        <a:t> Lovrić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GK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3171636"/>
                  </a:ext>
                </a:extLst>
              </a:tr>
              <a:tr h="584411"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Andrea </a:t>
                      </a:r>
                      <a:r>
                        <a:rPr lang="hr-HR" dirty="0" err="1" smtClean="0"/>
                        <a:t>Bračun</a:t>
                      </a:r>
                      <a:r>
                        <a:rPr lang="hr-HR" dirty="0" smtClean="0"/>
                        <a:t> 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NJ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8257145"/>
                  </a:ext>
                </a:extLst>
              </a:tr>
              <a:tr h="584411"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Marko </a:t>
                      </a:r>
                      <a:r>
                        <a:rPr lang="hr-HR" dirty="0" err="1" smtClean="0"/>
                        <a:t>Gajer</a:t>
                      </a:r>
                      <a:r>
                        <a:rPr lang="hr-HR" dirty="0" smtClean="0"/>
                        <a:t> 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TK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8056450"/>
                  </a:ext>
                </a:extLst>
              </a:tr>
              <a:tr h="584411"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Đorđe Stanisavljević 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LK 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6640273"/>
                  </a:ext>
                </a:extLst>
              </a:tr>
              <a:tr h="584411"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Dinko Vekić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KNJIŽNIČAR 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0534293"/>
                  </a:ext>
                </a:extLst>
              </a:tr>
              <a:tr h="584411"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Tanja</a:t>
                      </a:r>
                      <a:r>
                        <a:rPr lang="hr-HR" baseline="0" dirty="0" smtClean="0"/>
                        <a:t> </a:t>
                      </a:r>
                      <a:r>
                        <a:rPr lang="hr-HR" baseline="0" dirty="0" err="1" smtClean="0"/>
                        <a:t>Štefok</a:t>
                      </a:r>
                      <a:r>
                        <a:rPr lang="hr-HR" baseline="0" dirty="0" smtClean="0"/>
                        <a:t> Mikić 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PEDAGOGINJA 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smtClean="0"/>
                        <a:t>Ruža</a:t>
                      </a:r>
                      <a:r>
                        <a:rPr lang="hr-HR" baseline="0" dirty="0" smtClean="0"/>
                        <a:t> Živković </a:t>
                      </a:r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71138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3065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smtClean="0"/>
              <a:t>Osnovali smo učeničku zadrugu „Naš Vrt”…</a:t>
            </a:r>
            <a:endParaRPr lang="hr-HR" b="1" dirty="0"/>
          </a:p>
        </p:txBody>
      </p:sp>
      <p:pic>
        <p:nvPicPr>
          <p:cNvPr id="6" name="Rezervirano mjesto sadržaja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37" y="1355362"/>
            <a:ext cx="4219181" cy="3164386"/>
          </a:xfr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684" y="4048305"/>
            <a:ext cx="3897812" cy="2923359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032" y="1355362"/>
            <a:ext cx="4915868" cy="368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05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-352697"/>
            <a:ext cx="10515600" cy="2043385"/>
          </a:xfrm>
        </p:spPr>
        <p:txBody>
          <a:bodyPr/>
          <a:lstStyle/>
          <a:p>
            <a:r>
              <a:rPr lang="hr-HR" b="1" dirty="0" smtClean="0"/>
              <a:t>… a ovo su neki radovi naše Zadruge. </a:t>
            </a:r>
            <a:endParaRPr lang="hr-HR" b="1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0" y="1110155"/>
            <a:ext cx="4762500" cy="2676525"/>
          </a:xfr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065" y="978569"/>
            <a:ext cx="4762500" cy="2676525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720" y="4055144"/>
            <a:ext cx="4653280" cy="2617470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0251" y="3781975"/>
            <a:ext cx="5138914" cy="289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933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smtClean="0"/>
              <a:t>Prisjetili smo se pada Vukovara (18. 11.) te smo zapalili svijeće ispred škole i Općine </a:t>
            </a:r>
            <a:r>
              <a:rPr lang="hr-HR" b="1" dirty="0" err="1" smtClean="0"/>
              <a:t>Mikleuš</a:t>
            </a:r>
            <a:r>
              <a:rPr lang="hr-HR" b="1" dirty="0" smtClean="0"/>
              <a:t> </a:t>
            </a:r>
            <a:endParaRPr lang="hr-HR" b="1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63" y="1812562"/>
            <a:ext cx="2445451" cy="4351338"/>
          </a:xfr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155" y="1812562"/>
            <a:ext cx="2447096" cy="4354263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492" y="1812562"/>
            <a:ext cx="2443698" cy="4344352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474" y="1812562"/>
            <a:ext cx="244545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584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smtClean="0"/>
              <a:t>Vodili smo učenike razredne nastave u Kino Slatina na predstavu </a:t>
            </a:r>
            <a:r>
              <a:rPr lang="hr-HR" b="1" i="1" dirty="0" smtClean="0"/>
              <a:t>Mačak u čizmama </a:t>
            </a:r>
            <a:endParaRPr lang="hr-HR" b="1" i="1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41" y="1690688"/>
            <a:ext cx="4762500" cy="2686050"/>
          </a:xfr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820" y="1597818"/>
            <a:ext cx="4762500" cy="2676525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391" y="4083844"/>
            <a:ext cx="4762500" cy="267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047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>
                <a:solidFill>
                  <a:prstClr val="black"/>
                </a:solidFill>
              </a:rPr>
              <a:t>Vodili smo učenike </a:t>
            </a:r>
            <a:r>
              <a:rPr lang="hr-HR" b="1" dirty="0" smtClean="0">
                <a:solidFill>
                  <a:prstClr val="black"/>
                </a:solidFill>
              </a:rPr>
              <a:t>predmetne </a:t>
            </a:r>
            <a:r>
              <a:rPr lang="hr-HR" b="1" dirty="0">
                <a:solidFill>
                  <a:prstClr val="black"/>
                </a:solidFill>
              </a:rPr>
              <a:t>nastave u Kino Slatina na predstavu </a:t>
            </a:r>
            <a:r>
              <a:rPr lang="hr-HR" b="1" i="1" dirty="0" smtClean="0">
                <a:solidFill>
                  <a:prstClr val="black"/>
                </a:solidFill>
              </a:rPr>
              <a:t>Zašuti </a:t>
            </a:r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39" y="1690688"/>
            <a:ext cx="5830785" cy="3276901"/>
          </a:xfr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462" y="3122703"/>
            <a:ext cx="5799364" cy="325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58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smtClean="0"/>
              <a:t>Posjetio nas je i sv. </a:t>
            </a:r>
            <a:r>
              <a:rPr lang="hr-HR" b="1" dirty="0"/>
              <a:t>N</a:t>
            </a:r>
            <a:r>
              <a:rPr lang="hr-HR" b="1" dirty="0" smtClean="0"/>
              <a:t>ikola koji je donio darove svim učenicima naše škole </a:t>
            </a:r>
            <a:endParaRPr lang="hr-HR" b="1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6" y="1599070"/>
            <a:ext cx="3244334" cy="2763746"/>
          </a:xfr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669" y="1964131"/>
            <a:ext cx="3567668" cy="2793691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113" y="4271197"/>
            <a:ext cx="5182224" cy="2490303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337" y="2560141"/>
            <a:ext cx="5259977" cy="3944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455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199" y="470262"/>
            <a:ext cx="11101251" cy="2233747"/>
          </a:xfrm>
        </p:spPr>
        <p:txBody>
          <a:bodyPr>
            <a:normAutofit/>
          </a:bodyPr>
          <a:lstStyle/>
          <a:p>
            <a:r>
              <a:rPr lang="hr-HR" b="1" dirty="0" smtClean="0"/>
              <a:t>Crveni križ Slatina u suradnji s gostima iz Engleske darovao je učenike razredne nastave i </a:t>
            </a:r>
            <a:r>
              <a:rPr lang="hr-HR" b="1" dirty="0" err="1" smtClean="0"/>
              <a:t>predškolce</a:t>
            </a:r>
            <a:r>
              <a:rPr lang="hr-HR" b="1" dirty="0" smtClean="0"/>
              <a:t> poklonima </a:t>
            </a:r>
            <a:endParaRPr lang="hr-HR" b="1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806" y="2704011"/>
            <a:ext cx="6304644" cy="3500845"/>
          </a:xfrm>
          <a:prstGeom prst="rect">
            <a:avLst/>
          </a:prstGeom>
        </p:spPr>
      </p:pic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67" y="2704012"/>
            <a:ext cx="6223725" cy="3500845"/>
          </a:xfrm>
        </p:spPr>
      </p:pic>
    </p:spTree>
    <p:extLst>
      <p:ext uri="{BB962C8B-B14F-4D97-AF65-F5344CB8AC3E}">
        <p14:creationId xmlns:p14="http://schemas.microsoft.com/office/powerpoint/2010/main" val="1727859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smtClean="0"/>
              <a:t>Ugostili smo Željka Polića, Darka </a:t>
            </a:r>
            <a:r>
              <a:rPr lang="hr-HR" b="1" dirty="0" err="1" smtClean="0"/>
              <a:t>Božičkovića</a:t>
            </a:r>
            <a:r>
              <a:rPr lang="hr-HR" b="1" dirty="0" smtClean="0"/>
              <a:t> i Ivana </a:t>
            </a:r>
            <a:r>
              <a:rPr lang="hr-HR" b="1" dirty="0" err="1" smtClean="0"/>
              <a:t>Đuzela</a:t>
            </a:r>
            <a:r>
              <a:rPr lang="hr-HR" b="1" dirty="0" smtClean="0"/>
              <a:t> koji su nam pričali o ratu u </a:t>
            </a:r>
            <a:r>
              <a:rPr lang="hr-HR" b="1" dirty="0" err="1" smtClean="0"/>
              <a:t>Voćinu</a:t>
            </a:r>
            <a:r>
              <a:rPr lang="hr-HR" b="1" dirty="0" smtClean="0"/>
              <a:t> </a:t>
            </a:r>
            <a:endParaRPr lang="hr-HR" b="1" dirty="0"/>
          </a:p>
        </p:txBody>
      </p:sp>
      <p:pic>
        <p:nvPicPr>
          <p:cNvPr id="7" name="Rezervirano mjesto sadržaja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04" y="1776254"/>
            <a:ext cx="4857934" cy="4187539"/>
          </a:xfr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105909"/>
            <a:ext cx="5782492" cy="4336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445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2903926" cy="1325563"/>
          </a:xfrm>
        </p:spPr>
        <p:txBody>
          <a:bodyPr/>
          <a:lstStyle/>
          <a:p>
            <a:r>
              <a:rPr lang="hr-HR" b="1" dirty="0" smtClean="0"/>
              <a:t>Organizirali smo Božićni sajam učeničkih radova</a:t>
            </a:r>
            <a:endParaRPr lang="hr-HR" b="1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53" y="1597818"/>
            <a:ext cx="4762500" cy="2676525"/>
          </a:xfr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279" y="2090737"/>
            <a:ext cx="4762500" cy="2676525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176" y="4143240"/>
            <a:ext cx="4762500" cy="267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593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6753" y="365125"/>
            <a:ext cx="12035247" cy="1325563"/>
          </a:xfrm>
        </p:spPr>
        <p:txBody>
          <a:bodyPr>
            <a:normAutofit/>
          </a:bodyPr>
          <a:lstStyle/>
          <a:p>
            <a:r>
              <a:rPr lang="hr-HR" b="1" dirty="0" smtClean="0"/>
              <a:t>Napravili smo radionice s roditeljima i učenicima u kojoj smo pravili svijećnjake i druge ukrase </a:t>
            </a:r>
            <a:endParaRPr lang="hr-HR" b="1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01" y="1676910"/>
            <a:ext cx="4762500" cy="2676525"/>
          </a:xfr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710" y="1597818"/>
            <a:ext cx="4762500" cy="2676525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951" y="4202509"/>
            <a:ext cx="6800850" cy="3888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42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838199" y="1825625"/>
            <a:ext cx="11218817" cy="5293632"/>
          </a:xfrm>
        </p:spPr>
        <p:txBody>
          <a:bodyPr>
            <a:normAutofit/>
          </a:bodyPr>
          <a:lstStyle/>
          <a:p>
            <a:r>
              <a:rPr lang="hr-HR" b="1" dirty="0" smtClean="0"/>
              <a:t>Od ove školske godine umirovio se učitelj tjelesne i zdravstvene kulture </a:t>
            </a:r>
            <a:r>
              <a:rPr lang="hr-HR" b="1" i="1" dirty="0" smtClean="0"/>
              <a:t>Marko </a:t>
            </a:r>
            <a:r>
              <a:rPr lang="hr-HR" b="1" i="1" dirty="0" err="1" smtClean="0"/>
              <a:t>Kragujević</a:t>
            </a:r>
            <a:r>
              <a:rPr lang="hr-HR" b="1" i="1" dirty="0" smtClean="0"/>
              <a:t> </a:t>
            </a:r>
            <a:r>
              <a:rPr lang="hr-HR" b="1" dirty="0" smtClean="0"/>
              <a:t>te je umjesto njega zaposlen </a:t>
            </a:r>
            <a:r>
              <a:rPr lang="hr-HR" b="1" i="1" dirty="0" smtClean="0"/>
              <a:t>Jurica </a:t>
            </a:r>
            <a:r>
              <a:rPr lang="hr-HR" b="1" i="1" dirty="0" err="1" smtClean="0"/>
              <a:t>Kraljik</a:t>
            </a:r>
            <a:r>
              <a:rPr lang="hr-HR" b="1" dirty="0" smtClean="0"/>
              <a:t>. </a:t>
            </a:r>
          </a:p>
          <a:p>
            <a:r>
              <a:rPr lang="hr-HR" b="1" dirty="0" smtClean="0"/>
              <a:t>Učiteljica </a:t>
            </a:r>
            <a:r>
              <a:rPr lang="hr-HR" b="1" i="1" dirty="0" smtClean="0"/>
              <a:t>Barbara Vidović </a:t>
            </a:r>
            <a:r>
              <a:rPr lang="hr-HR" b="1" i="1" dirty="0" err="1" smtClean="0"/>
              <a:t>Volenik</a:t>
            </a:r>
            <a:r>
              <a:rPr lang="hr-HR" b="1" i="1" dirty="0" smtClean="0"/>
              <a:t> </a:t>
            </a:r>
            <a:r>
              <a:rPr lang="hr-HR" b="1" dirty="0" smtClean="0"/>
              <a:t>trenutno je na </a:t>
            </a:r>
            <a:r>
              <a:rPr lang="hr-HR" b="1" dirty="0" err="1" smtClean="0"/>
              <a:t>porodiljnom</a:t>
            </a:r>
            <a:r>
              <a:rPr lang="hr-HR" b="1" dirty="0" smtClean="0"/>
              <a:t> te ju zamjenjuju učiteljice </a:t>
            </a:r>
            <a:r>
              <a:rPr lang="hr-HR" b="1" i="1" dirty="0" smtClean="0"/>
              <a:t>Sandra </a:t>
            </a:r>
            <a:r>
              <a:rPr lang="hr-HR" b="1" i="1" dirty="0" err="1" smtClean="0"/>
              <a:t>Kraljik</a:t>
            </a:r>
            <a:r>
              <a:rPr lang="hr-HR" b="1" i="1" dirty="0" smtClean="0"/>
              <a:t> </a:t>
            </a:r>
            <a:r>
              <a:rPr lang="hr-HR" b="1" dirty="0" smtClean="0"/>
              <a:t>i </a:t>
            </a:r>
            <a:r>
              <a:rPr lang="hr-HR" b="1" i="1" dirty="0" smtClean="0"/>
              <a:t>Jasna </a:t>
            </a:r>
            <a:r>
              <a:rPr lang="hr-HR" b="1" i="1" dirty="0" err="1" smtClean="0"/>
              <a:t>Čapo</a:t>
            </a:r>
            <a:r>
              <a:rPr lang="hr-HR" b="1" dirty="0" smtClean="0"/>
              <a:t>.</a:t>
            </a:r>
          </a:p>
          <a:p>
            <a:r>
              <a:rPr lang="hr-HR" b="1" dirty="0" smtClean="0"/>
              <a:t>Pedagoginja </a:t>
            </a:r>
            <a:r>
              <a:rPr lang="hr-HR" b="1" i="1" dirty="0" smtClean="0"/>
              <a:t>Tanja </a:t>
            </a:r>
            <a:r>
              <a:rPr lang="hr-HR" b="1" i="1" dirty="0" err="1" smtClean="0"/>
              <a:t>Štefok</a:t>
            </a:r>
            <a:r>
              <a:rPr lang="hr-HR" b="1" i="1" dirty="0" smtClean="0"/>
              <a:t> Mikić </a:t>
            </a:r>
            <a:r>
              <a:rPr lang="hr-HR" b="1" dirty="0" smtClean="0"/>
              <a:t>trenutno je na </a:t>
            </a:r>
            <a:r>
              <a:rPr lang="hr-HR" b="1" dirty="0" err="1" smtClean="0"/>
              <a:t>porodiljnom</a:t>
            </a:r>
            <a:r>
              <a:rPr lang="hr-HR" b="1" dirty="0" smtClean="0"/>
              <a:t> te je zamjenjuje pedagoginja </a:t>
            </a:r>
            <a:r>
              <a:rPr lang="hr-HR" b="1" i="1" dirty="0" smtClean="0"/>
              <a:t>Ruža Živković</a:t>
            </a:r>
            <a:r>
              <a:rPr lang="hr-HR" b="1" dirty="0" smtClean="0"/>
              <a:t>. </a:t>
            </a:r>
          </a:p>
          <a:p>
            <a:r>
              <a:rPr lang="hr-HR" b="1" dirty="0"/>
              <a:t>7. studenog </a:t>
            </a:r>
            <a:r>
              <a:rPr lang="hr-HR" b="1" dirty="0" smtClean="0"/>
              <a:t>2017. napustio nas je učitelj </a:t>
            </a:r>
            <a:r>
              <a:rPr lang="hr-HR" b="1" i="1" dirty="0" smtClean="0"/>
              <a:t>Milan Milković </a:t>
            </a:r>
            <a:r>
              <a:rPr lang="hr-HR" b="1" dirty="0" smtClean="0"/>
              <a:t>(umirovljeni učitelj povijesti i geografije). </a:t>
            </a:r>
            <a:endParaRPr lang="hr-HR" b="1" dirty="0"/>
          </a:p>
        </p:txBody>
      </p:sp>
    </p:spTree>
    <p:extLst>
      <p:ext uri="{BB962C8B-B14F-4D97-AF65-F5344CB8AC3E}">
        <p14:creationId xmlns:p14="http://schemas.microsoft.com/office/powerpoint/2010/main" val="3119157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246064"/>
          </a:xfrm>
        </p:spPr>
        <p:txBody>
          <a:bodyPr/>
          <a:lstStyle/>
          <a:p>
            <a:r>
              <a:rPr lang="hr-HR" b="1" dirty="0" smtClean="0"/>
              <a:t>Organizirali smo </a:t>
            </a:r>
            <a:br>
              <a:rPr lang="hr-HR" b="1" dirty="0" smtClean="0"/>
            </a:br>
            <a:r>
              <a:rPr lang="hr-HR" b="1" dirty="0" smtClean="0"/>
              <a:t>„Veseli petak”</a:t>
            </a:r>
            <a:br>
              <a:rPr lang="hr-HR" b="1" dirty="0" smtClean="0"/>
            </a:br>
            <a:r>
              <a:rPr lang="hr-HR" b="1" dirty="0" smtClean="0"/>
              <a:t> za učenike </a:t>
            </a:r>
            <a:endParaRPr lang="hr-HR" b="1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091" y="554468"/>
            <a:ext cx="5548767" cy="5548767"/>
          </a:xfrm>
        </p:spPr>
      </p:pic>
    </p:spTree>
    <p:extLst>
      <p:ext uri="{BB962C8B-B14F-4D97-AF65-F5344CB8AC3E}">
        <p14:creationId xmlns:p14="http://schemas.microsoft.com/office/powerpoint/2010/main" val="2292462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75656" y="365125"/>
            <a:ext cx="11194869" cy="1325563"/>
          </a:xfrm>
        </p:spPr>
        <p:txBody>
          <a:bodyPr/>
          <a:lstStyle/>
          <a:p>
            <a:r>
              <a:rPr lang="hr-HR" b="1" dirty="0" smtClean="0"/>
              <a:t>Napravili smo božićnu priredbu </a:t>
            </a:r>
            <a:br>
              <a:rPr lang="hr-HR" b="1" dirty="0" smtClean="0"/>
            </a:br>
            <a:r>
              <a:rPr lang="hr-HR" b="1" dirty="0" smtClean="0"/>
              <a:t>za učenike i njihove roditelje </a:t>
            </a:r>
            <a:endParaRPr lang="hr-HR" b="1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87" y="1690688"/>
            <a:ext cx="5277064" cy="3957798"/>
          </a:xfr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297" y="2356257"/>
            <a:ext cx="5573486" cy="4180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667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smtClean="0"/>
              <a:t>Ispratili smo učenike osmog razreda na terensku nastavu u Vukovar (20. 12. 2017.)</a:t>
            </a:r>
            <a:endParaRPr lang="hr-HR" b="1" dirty="0"/>
          </a:p>
        </p:txBody>
      </p:sp>
      <p:pic>
        <p:nvPicPr>
          <p:cNvPr id="10" name="Rezervirano mjesto sadržaja 9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07" y="1886631"/>
            <a:ext cx="2447627" cy="4351338"/>
          </a:xfr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910" y="2055813"/>
            <a:ext cx="7788366" cy="438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031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300754" y="365126"/>
            <a:ext cx="2053046" cy="510086"/>
          </a:xfrm>
        </p:spPr>
        <p:txBody>
          <a:bodyPr>
            <a:normAutofit fontScale="90000"/>
          </a:bodyPr>
          <a:lstStyle/>
          <a:p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517084"/>
          </a:xfrm>
        </p:spPr>
        <p:txBody>
          <a:bodyPr>
            <a:normAutofit lnSpcReduction="10000"/>
          </a:bodyPr>
          <a:lstStyle/>
          <a:p>
            <a:r>
              <a:rPr lang="hr-HR" b="1" dirty="0" smtClean="0"/>
              <a:t>4. računala od županije</a:t>
            </a:r>
          </a:p>
          <a:p>
            <a:r>
              <a:rPr lang="hr-HR" b="1" dirty="0" smtClean="0"/>
              <a:t>54 000 kuna od MZOO-a za opremanje računalno-informatičke učionice </a:t>
            </a:r>
          </a:p>
          <a:p>
            <a:r>
              <a:rPr lang="hr-HR" b="1" dirty="0" smtClean="0"/>
              <a:t>Didaktička pomagala za učenike nižih razreda</a:t>
            </a:r>
            <a:r>
              <a:rPr lang="hr-HR" b="1" dirty="0"/>
              <a:t> </a:t>
            </a:r>
            <a:r>
              <a:rPr lang="hr-HR" b="1" dirty="0" smtClean="0"/>
              <a:t>(ravnoteža i koordinacija)</a:t>
            </a:r>
          </a:p>
          <a:p>
            <a:r>
              <a:rPr lang="hr-HR" b="1" dirty="0" smtClean="0"/>
              <a:t>Darove za sv. Nikolu od sponzora (Općina,Pilana </a:t>
            </a:r>
            <a:r>
              <a:rPr lang="hr-HR" b="1" dirty="0" err="1" smtClean="0"/>
              <a:t>Jaklić</a:t>
            </a:r>
            <a:r>
              <a:rPr lang="hr-HR" b="1" dirty="0" smtClean="0"/>
              <a:t> i Stubičar)</a:t>
            </a:r>
          </a:p>
          <a:p>
            <a:r>
              <a:rPr lang="hr-HR" b="1" dirty="0" smtClean="0"/>
              <a:t>Darove Crvenog križa Slatina i gosti iz Engleske (2 puta – rujan i prosinac)</a:t>
            </a:r>
          </a:p>
          <a:p>
            <a:pPr marL="0" indent="0">
              <a:buNone/>
            </a:pPr>
            <a:endParaRPr lang="hr-HR" b="1" dirty="0" smtClean="0"/>
          </a:p>
        </p:txBody>
      </p:sp>
      <p:sp>
        <p:nvSpPr>
          <p:cNvPr id="4" name="TekstniOkvir 3"/>
          <p:cNvSpPr txBox="1"/>
          <p:nvPr/>
        </p:nvSpPr>
        <p:spPr>
          <a:xfrm>
            <a:off x="1691640" y="5342709"/>
            <a:ext cx="113385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b="1" dirty="0" smtClean="0"/>
              <a:t>A uskoro nas očekuje i prelazak na e-imenike i </a:t>
            </a:r>
          </a:p>
          <a:p>
            <a:r>
              <a:rPr lang="hr-HR" sz="4000" b="1" dirty="0" smtClean="0"/>
              <a:t>e-dnevnike (postat ćemo e-škola)</a:t>
            </a:r>
            <a:endParaRPr lang="hr-HR" sz="4000" b="1" dirty="0"/>
          </a:p>
        </p:txBody>
      </p:sp>
      <p:sp>
        <p:nvSpPr>
          <p:cNvPr id="6" name="TekstniOkvir 5"/>
          <p:cNvSpPr txBox="1"/>
          <p:nvPr/>
        </p:nvSpPr>
        <p:spPr>
          <a:xfrm>
            <a:off x="1217023" y="620169"/>
            <a:ext cx="82012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800" b="1" dirty="0" smtClean="0"/>
              <a:t>Ove školske godine dobili smo: </a:t>
            </a:r>
            <a:endParaRPr lang="hr-HR" sz="4800" b="1" dirty="0"/>
          </a:p>
        </p:txBody>
      </p:sp>
    </p:spTree>
    <p:extLst>
      <p:ext uri="{BB962C8B-B14F-4D97-AF65-F5344CB8AC3E}">
        <p14:creationId xmlns:p14="http://schemas.microsoft.com/office/powerpoint/2010/main" val="837848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smtClean="0"/>
              <a:t>Sudjelujemo na 12 školskih natjecanja te smo domaćini županijskog natjecanja iz Fizike </a:t>
            </a:r>
            <a:endParaRPr lang="hr-HR" b="1" dirty="0"/>
          </a:p>
        </p:txBody>
      </p:sp>
      <p:graphicFrame>
        <p:nvGraphicFramePr>
          <p:cNvPr id="6" name="Rezervirano mjesto sadržaja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44908383"/>
              </p:ext>
            </p:extLst>
          </p:nvPr>
        </p:nvGraphicFramePr>
        <p:xfrm>
          <a:off x="2418806" y="1838688"/>
          <a:ext cx="7104018" cy="47548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552009">
                  <a:extLst>
                    <a:ext uri="{9D8B030D-6E8A-4147-A177-3AD203B41FA5}">
                      <a16:colId xmlns:a16="http://schemas.microsoft.com/office/drawing/2014/main" val="1558220324"/>
                    </a:ext>
                  </a:extLst>
                </a:gridCol>
                <a:gridCol w="3552009">
                  <a:extLst>
                    <a:ext uri="{9D8B030D-6E8A-4147-A177-3AD203B41FA5}">
                      <a16:colId xmlns:a16="http://schemas.microsoft.com/office/drawing/2014/main" val="1962271667"/>
                    </a:ext>
                  </a:extLst>
                </a:gridCol>
              </a:tblGrid>
              <a:tr h="356576">
                <a:tc>
                  <a:txBody>
                    <a:bodyPr/>
                    <a:lstStyle/>
                    <a:p>
                      <a:pPr algn="ctr"/>
                      <a:r>
                        <a:rPr lang="hr-HR" b="1" dirty="0" smtClean="0"/>
                        <a:t>ŠKOLSKO</a:t>
                      </a:r>
                      <a:r>
                        <a:rPr lang="hr-HR" b="1" baseline="0" dirty="0" smtClean="0"/>
                        <a:t> NATJECANJE </a:t>
                      </a:r>
                      <a:endParaRPr lang="hr-H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b="1" dirty="0" smtClean="0"/>
                        <a:t>DATUM ODRŽAVANJA </a:t>
                      </a:r>
                      <a:endParaRPr lang="hr-HR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9648893"/>
                  </a:ext>
                </a:extLst>
              </a:tr>
              <a:tr h="356576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hr-HR" dirty="0" smtClean="0"/>
                        <a:t>1. Informatika</a:t>
                      </a:r>
                      <a:r>
                        <a:rPr lang="hr-HR" baseline="0" dirty="0" smtClean="0"/>
                        <a:t> 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18. 1. 2018. </a:t>
                      </a:r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1375282"/>
                  </a:ext>
                </a:extLst>
              </a:tr>
              <a:tr h="356576"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2. Vjeronauk 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19. 1. 2018. </a:t>
                      </a:r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355086"/>
                  </a:ext>
                </a:extLst>
              </a:tr>
              <a:tr h="356576"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3.</a:t>
                      </a:r>
                      <a:r>
                        <a:rPr lang="hr-HR" baseline="0" dirty="0" smtClean="0"/>
                        <a:t> </a:t>
                      </a:r>
                      <a:r>
                        <a:rPr lang="hr-HR" baseline="0" dirty="0" err="1" smtClean="0"/>
                        <a:t>Lidrano</a:t>
                      </a:r>
                      <a:r>
                        <a:rPr lang="hr-HR" baseline="0" dirty="0" smtClean="0"/>
                        <a:t> 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19. 1. 2018. </a:t>
                      </a:r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0025763"/>
                  </a:ext>
                </a:extLst>
              </a:tr>
              <a:tr h="351692"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4. Likovno stvaralaštvo 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29. 1. 2018. </a:t>
                      </a:r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7361563"/>
                  </a:ext>
                </a:extLst>
              </a:tr>
              <a:tr h="351692"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5. Fizika 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29. 1. 2018. </a:t>
                      </a:r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6045719"/>
                  </a:ext>
                </a:extLst>
              </a:tr>
              <a:tr h="351692"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6. Mlad</a:t>
                      </a:r>
                      <a:r>
                        <a:rPr lang="hr-HR" baseline="0" dirty="0" smtClean="0"/>
                        <a:t>i tehničari 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30. 1. 2018. </a:t>
                      </a:r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0077042"/>
                  </a:ext>
                </a:extLst>
              </a:tr>
              <a:tr h="351692"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7. Geografija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1. 2.</a:t>
                      </a:r>
                      <a:r>
                        <a:rPr lang="hr-HR" baseline="0" dirty="0" smtClean="0"/>
                        <a:t> 2018.</a:t>
                      </a:r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8123227"/>
                  </a:ext>
                </a:extLst>
              </a:tr>
              <a:tr h="351692"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8. Hrvatski jezik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5. 2. 2018. </a:t>
                      </a:r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0846078"/>
                  </a:ext>
                </a:extLst>
              </a:tr>
              <a:tr h="356576"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9. Povijest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6. 2. 2018.</a:t>
                      </a:r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4156367"/>
                  </a:ext>
                </a:extLst>
              </a:tr>
              <a:tr h="356576"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10. Kemija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7. 2. 2018.</a:t>
                      </a:r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4282766"/>
                  </a:ext>
                </a:extLst>
              </a:tr>
              <a:tr h="351692"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11. Crveni križ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10. 3. 2018. </a:t>
                      </a:r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2286688"/>
                  </a:ext>
                </a:extLst>
              </a:tr>
              <a:tr h="351692"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12. Učenička Zadruga 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44229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3021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5400" b="1" dirty="0" smtClean="0"/>
              <a:t>PEDAGOŠKE MJERE </a:t>
            </a:r>
            <a:endParaRPr lang="hr-HR" sz="5400" b="1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838200" y="1825625"/>
            <a:ext cx="3498669" cy="4351338"/>
          </a:xfrm>
        </p:spPr>
        <p:txBody>
          <a:bodyPr/>
          <a:lstStyle/>
          <a:p>
            <a:r>
              <a:rPr lang="hr-HR" dirty="0" smtClean="0"/>
              <a:t> 4 pismene opomene </a:t>
            </a:r>
          </a:p>
          <a:p>
            <a:r>
              <a:rPr lang="hr-HR" dirty="0" smtClean="0"/>
              <a:t> 2 ukora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998821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-317863" y="-169815"/>
            <a:ext cx="9300755" cy="4637313"/>
          </a:xfrm>
        </p:spPr>
        <p:txBody>
          <a:bodyPr>
            <a:noAutofit/>
          </a:bodyPr>
          <a:lstStyle/>
          <a:p>
            <a:r>
              <a:rPr lang="hr-HR" sz="7200" b="1" dirty="0" smtClean="0"/>
              <a:t/>
            </a:r>
            <a:br>
              <a:rPr lang="hr-HR" sz="7200" b="1" dirty="0" smtClean="0"/>
            </a:br>
            <a:r>
              <a:rPr lang="hr-HR" sz="7200" b="1" dirty="0"/>
              <a:t/>
            </a:r>
            <a:br>
              <a:rPr lang="hr-HR" sz="7200" b="1" dirty="0"/>
            </a:br>
            <a:r>
              <a:rPr lang="hr-HR" sz="7200" b="1" dirty="0" smtClean="0"/>
              <a:t/>
            </a:r>
            <a:br>
              <a:rPr lang="hr-HR" sz="7200" b="1" dirty="0" smtClean="0"/>
            </a:br>
            <a:r>
              <a:rPr lang="hr-HR" sz="7200" b="1" dirty="0" smtClean="0"/>
              <a:t>Hvala na pozornosti!</a:t>
            </a:r>
            <a:br>
              <a:rPr lang="hr-HR" sz="7200" b="1" dirty="0" smtClean="0"/>
            </a:br>
            <a:r>
              <a:rPr lang="hr-HR" sz="7200" b="1" dirty="0" smtClean="0"/>
              <a:t/>
            </a:r>
            <a:br>
              <a:rPr lang="hr-HR" sz="7200" b="1" dirty="0" smtClean="0"/>
            </a:br>
            <a:r>
              <a:rPr lang="hr-HR" sz="7200" b="1" dirty="0" smtClean="0"/>
              <a:t>Sretan i blagoslovljen</a:t>
            </a:r>
            <a:br>
              <a:rPr lang="hr-HR" sz="7200" b="1" dirty="0" smtClean="0"/>
            </a:br>
            <a:r>
              <a:rPr lang="hr-HR" sz="7200" b="1" dirty="0" smtClean="0"/>
              <a:t>                              Božić </a:t>
            </a:r>
            <a:endParaRPr lang="hr-HR" sz="7200" b="1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-317863" y="2669383"/>
            <a:ext cx="12205063" cy="4044926"/>
          </a:xfrm>
        </p:spPr>
        <p:txBody>
          <a:bodyPr>
            <a:normAutofit lnSpcReduction="10000"/>
          </a:bodyPr>
          <a:lstStyle/>
          <a:p>
            <a:endParaRPr lang="hr-HR" b="1" dirty="0" smtClean="0"/>
          </a:p>
          <a:p>
            <a:endParaRPr lang="hr-HR" dirty="0"/>
          </a:p>
          <a:p>
            <a:endParaRPr lang="hr-HR" dirty="0" smtClean="0"/>
          </a:p>
          <a:p>
            <a:endParaRPr lang="hr-HR" dirty="0" smtClean="0"/>
          </a:p>
          <a:p>
            <a:endParaRPr lang="hr-HR" dirty="0"/>
          </a:p>
          <a:p>
            <a:endParaRPr lang="hr-HR" dirty="0" smtClean="0"/>
          </a:p>
          <a:p>
            <a:endParaRPr lang="hr-HR" dirty="0" smtClean="0"/>
          </a:p>
          <a:p>
            <a:r>
              <a:rPr lang="hr-HR" dirty="0" smtClean="0"/>
              <a:t>							                       </a:t>
            </a:r>
            <a:r>
              <a:rPr lang="hr-HR" b="1" dirty="0" smtClean="0"/>
              <a:t>Ravnatelj: Dragan </a:t>
            </a:r>
            <a:r>
              <a:rPr lang="hr-HR" b="1" dirty="0" err="1" smtClean="0"/>
              <a:t>Kraljik</a:t>
            </a:r>
            <a:endParaRPr lang="hr-HR" b="1" dirty="0" smtClean="0"/>
          </a:p>
          <a:p>
            <a:r>
              <a:rPr lang="hr-HR" b="1" dirty="0" smtClean="0"/>
              <a:t>							                           Pedagoginja: Ruža Živković </a:t>
            </a:r>
            <a:endParaRPr lang="hr-HR" b="1" dirty="0"/>
          </a:p>
        </p:txBody>
      </p:sp>
    </p:spTree>
    <p:extLst>
      <p:ext uri="{BB962C8B-B14F-4D97-AF65-F5344CB8AC3E}">
        <p14:creationId xmlns:p14="http://schemas.microsoft.com/office/powerpoint/2010/main" val="824267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5400" b="1" dirty="0" smtClean="0"/>
              <a:t>ŠKOLA JE TRENUTNO U 6 PROJEKATA </a:t>
            </a:r>
            <a:endParaRPr lang="hr-HR" sz="5400" b="1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b="1" dirty="0" smtClean="0"/>
              <a:t>1. Projekt IN </a:t>
            </a:r>
            <a:r>
              <a:rPr lang="hr-HR" b="1" dirty="0" err="1" smtClean="0"/>
              <a:t>IN</a:t>
            </a:r>
            <a:r>
              <a:rPr lang="hr-HR" b="1" dirty="0" smtClean="0"/>
              <a:t> (</a:t>
            </a:r>
            <a:r>
              <a:rPr lang="hr-HR" b="1" dirty="0" err="1" smtClean="0"/>
              <a:t>Inkluzija</a:t>
            </a:r>
            <a:r>
              <a:rPr lang="hr-HR" b="1" dirty="0" smtClean="0"/>
              <a:t> i Integracija)</a:t>
            </a:r>
          </a:p>
          <a:p>
            <a:r>
              <a:rPr lang="hr-HR" b="1" dirty="0" smtClean="0"/>
              <a:t>2. Projekt Budi </a:t>
            </a:r>
            <a:r>
              <a:rPr lang="hr-HR" b="1" dirty="0" err="1" smtClean="0"/>
              <a:t>STEMpatičan</a:t>
            </a:r>
            <a:r>
              <a:rPr lang="hr-HR" b="1" dirty="0" smtClean="0"/>
              <a:t> </a:t>
            </a:r>
          </a:p>
          <a:p>
            <a:r>
              <a:rPr lang="hr-HR" b="1" dirty="0" smtClean="0"/>
              <a:t>3. Shema školskog voća i povrća i Shema školskog mlijeka </a:t>
            </a:r>
          </a:p>
          <a:p>
            <a:r>
              <a:rPr lang="hr-HR" b="1" dirty="0" smtClean="0"/>
              <a:t>4. Projekt </a:t>
            </a:r>
            <a:r>
              <a:rPr lang="hr-HR" b="1" dirty="0" err="1" smtClean="0"/>
              <a:t>PROmicro</a:t>
            </a:r>
            <a:endParaRPr lang="hr-HR" b="1" dirty="0" smtClean="0"/>
          </a:p>
          <a:p>
            <a:r>
              <a:rPr lang="hr-HR" b="1" dirty="0" smtClean="0"/>
              <a:t>5. Projekt Ruksak (pun) kulture </a:t>
            </a:r>
          </a:p>
          <a:p>
            <a:r>
              <a:rPr lang="hr-HR" b="1" dirty="0" smtClean="0"/>
              <a:t>6. Najljepši školski vrtovi</a:t>
            </a:r>
          </a:p>
          <a:p>
            <a:pPr marL="0" indent="0">
              <a:buNone/>
            </a:pPr>
            <a:endParaRPr lang="hr-HR" b="1" dirty="0"/>
          </a:p>
        </p:txBody>
      </p:sp>
    </p:spTree>
    <p:extLst>
      <p:ext uri="{BB962C8B-B14F-4D97-AF65-F5344CB8AC3E}">
        <p14:creationId xmlns:p14="http://schemas.microsoft.com/office/powerpoint/2010/main" val="605391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0"/>
            <a:ext cx="6880361" cy="2057400"/>
          </a:xfrm>
        </p:spPr>
        <p:txBody>
          <a:bodyPr>
            <a:normAutofit/>
          </a:bodyPr>
          <a:lstStyle/>
          <a:p>
            <a:r>
              <a:rPr lang="hr-HR" sz="6600" b="1" dirty="0" smtClean="0"/>
              <a:t>PROJEKT IN </a:t>
            </a:r>
            <a:r>
              <a:rPr lang="hr-HR" sz="6600" b="1" dirty="0" err="1" smtClean="0"/>
              <a:t>IN</a:t>
            </a:r>
            <a:r>
              <a:rPr lang="hr-HR" sz="6600" b="1" dirty="0" smtClean="0"/>
              <a:t> </a:t>
            </a:r>
            <a:endParaRPr lang="hr-HR" sz="6600" b="1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type="body" sz="half" idx="2"/>
          </p:nvPr>
        </p:nvSpPr>
        <p:spPr>
          <a:xfrm>
            <a:off x="839788" y="3108960"/>
            <a:ext cx="6475413" cy="2760028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3200" b="1" dirty="0" smtClean="0"/>
              <a:t>Projekt IN </a:t>
            </a:r>
            <a:r>
              <a:rPr lang="hr-HR" sz="3200" b="1" dirty="0" err="1" smtClean="0"/>
              <a:t>IN</a:t>
            </a:r>
            <a:r>
              <a:rPr lang="hr-HR" sz="3200" b="1" dirty="0" smtClean="0"/>
              <a:t> (</a:t>
            </a:r>
            <a:r>
              <a:rPr lang="hr-HR" sz="3200" b="1" dirty="0" err="1" smtClean="0"/>
              <a:t>Inkluzija</a:t>
            </a:r>
            <a:r>
              <a:rPr lang="hr-HR" sz="3200" b="1" dirty="0" smtClean="0"/>
              <a:t> i Integracija) – osiguravanje pomoćnika u nastavi za učenike s teškoćama u razvoju. </a:t>
            </a:r>
            <a:endParaRPr lang="hr-HR" sz="3200" b="1" dirty="0"/>
          </a:p>
        </p:txBody>
      </p:sp>
      <p:pic>
        <p:nvPicPr>
          <p:cNvPr id="15" name="Rezervirano mjesto slike 14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4" b="5504"/>
          <a:stretch>
            <a:fillRect/>
          </a:stretch>
        </p:blipFill>
        <p:spPr>
          <a:xfrm>
            <a:off x="7720149" y="300740"/>
            <a:ext cx="4040188" cy="6256519"/>
          </a:xfrm>
        </p:spPr>
      </p:pic>
    </p:spTree>
    <p:extLst>
      <p:ext uri="{BB962C8B-B14F-4D97-AF65-F5344CB8AC3E}">
        <p14:creationId xmlns:p14="http://schemas.microsoft.com/office/powerpoint/2010/main" val="60762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Naslov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5400" b="1" dirty="0" smtClean="0"/>
              <a:t>Projekt Budi </a:t>
            </a:r>
            <a:r>
              <a:rPr lang="hr-HR" sz="5400" b="1" dirty="0" err="1" smtClean="0"/>
              <a:t>STEMpatičan</a:t>
            </a:r>
            <a:r>
              <a:rPr lang="hr-HR" sz="5400" b="1" dirty="0" smtClean="0"/>
              <a:t> </a:t>
            </a:r>
            <a:endParaRPr lang="hr-HR" sz="5400" b="1" dirty="0"/>
          </a:p>
        </p:txBody>
      </p:sp>
      <p:pic>
        <p:nvPicPr>
          <p:cNvPr id="13" name="Rezervirano mjesto slike 12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688"/>
            <a:ext cx="6790295" cy="3816146"/>
          </a:xfrm>
        </p:spPr>
      </p:pic>
      <p:sp>
        <p:nvSpPr>
          <p:cNvPr id="10" name="Rezervirano mjesto teksta 9"/>
          <p:cNvSpPr>
            <a:spLocks noGrp="1"/>
          </p:cNvSpPr>
          <p:nvPr>
            <p:ph sz="half" idx="2"/>
          </p:nvPr>
        </p:nvSpPr>
        <p:spPr>
          <a:xfrm>
            <a:off x="7010400" y="1423092"/>
            <a:ext cx="5181600" cy="4351338"/>
          </a:xfrm>
        </p:spPr>
        <p:txBody>
          <a:bodyPr>
            <a:norm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hr-HR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Projekt „Budi </a:t>
            </a:r>
            <a:r>
              <a:rPr lang="hr-HR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STEMpatičan</a:t>
            </a:r>
            <a:r>
              <a:rPr lang="hr-HR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 – poticanje talenata u učenika koji imaju izniman interes i nadarenost u području prirodoslovlja, tehnologije, inženjerstva i matematike </a:t>
            </a:r>
            <a:r>
              <a:rPr lang="hr-HR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hr-HR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tzv. STEM područje</a:t>
            </a:r>
            <a:r>
              <a:rPr lang="hr-HR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endParaRPr lang="hr-HR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r-HR" dirty="0"/>
          </a:p>
        </p:txBody>
      </p:sp>
      <p:pic>
        <p:nvPicPr>
          <p:cNvPr id="14" name="Slika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3942659"/>
            <a:ext cx="4762500" cy="267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785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632858" y="-274320"/>
            <a:ext cx="9248502" cy="2220686"/>
          </a:xfrm>
        </p:spPr>
        <p:txBody>
          <a:bodyPr>
            <a:normAutofit/>
          </a:bodyPr>
          <a:lstStyle/>
          <a:p>
            <a:r>
              <a:rPr lang="hr-HR" sz="5400" b="1" dirty="0"/>
              <a:t>S</a:t>
            </a:r>
            <a:r>
              <a:rPr lang="hr-HR" sz="5400" b="1" dirty="0" smtClean="0"/>
              <a:t>hema školskog voća i povrća </a:t>
            </a:r>
            <a:br>
              <a:rPr lang="hr-HR" sz="5400" b="1" dirty="0" smtClean="0"/>
            </a:br>
            <a:r>
              <a:rPr lang="hr-HR" sz="5400" b="1" dirty="0" smtClean="0"/>
              <a:t>Shema školskog mlijeka </a:t>
            </a:r>
            <a:endParaRPr lang="hr-HR" sz="5400" b="1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type="body" sz="half" idx="2"/>
          </p:nvPr>
        </p:nvSpPr>
        <p:spPr>
          <a:xfrm>
            <a:off x="0" y="2103120"/>
            <a:ext cx="4772025" cy="3765868"/>
          </a:xfrm>
        </p:spPr>
        <p:txBody>
          <a:bodyPr/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hr-HR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 školi se u cilju promicanja zdrave prehrane i stila života provodi projekt Shema školskog voća i povrća te Shema školskog </a:t>
            </a:r>
            <a:r>
              <a:rPr lang="hr-HR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mlijeka u kojem se učenicima osigurava besplatno voće, povrće i mlijeko</a:t>
            </a:r>
            <a:r>
              <a:rPr lang="hr-HR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hr-HR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r-HR" dirty="0"/>
          </a:p>
        </p:txBody>
      </p:sp>
      <p:pic>
        <p:nvPicPr>
          <p:cNvPr id="11" name="Rezervirano mjesto slike 10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9" r="4459"/>
          <a:stretch>
            <a:fillRect/>
          </a:stretch>
        </p:blipFill>
        <p:spPr>
          <a:xfrm>
            <a:off x="5199293" y="1976529"/>
            <a:ext cx="6565438" cy="3892459"/>
          </a:xfrm>
        </p:spPr>
      </p:pic>
    </p:spTree>
    <p:extLst>
      <p:ext uri="{BB962C8B-B14F-4D97-AF65-F5344CB8AC3E}">
        <p14:creationId xmlns:p14="http://schemas.microsoft.com/office/powerpoint/2010/main" val="738373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6227218" cy="2063932"/>
          </a:xfrm>
        </p:spPr>
        <p:txBody>
          <a:bodyPr>
            <a:normAutofit/>
          </a:bodyPr>
          <a:lstStyle/>
          <a:p>
            <a:r>
              <a:rPr lang="hr-HR" sz="5400" b="1" dirty="0" smtClean="0"/>
              <a:t>Projekt </a:t>
            </a:r>
            <a:r>
              <a:rPr lang="hr-HR" sz="5400" b="1" dirty="0" err="1" smtClean="0"/>
              <a:t>PROmicro</a:t>
            </a:r>
            <a:r>
              <a:rPr lang="hr-HR" sz="5400" b="1" dirty="0" smtClean="0"/>
              <a:t> </a:t>
            </a:r>
            <a:endParaRPr lang="hr-HR" sz="5400" b="1" dirty="0"/>
          </a:p>
        </p:txBody>
      </p:sp>
      <p:pic>
        <p:nvPicPr>
          <p:cNvPr id="6" name="Rezervirano mjesto slike 5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4" r="7764"/>
          <a:stretch>
            <a:fillRect/>
          </a:stretch>
        </p:blipFill>
        <p:spPr>
          <a:xfrm>
            <a:off x="6714309" y="1083769"/>
            <a:ext cx="4980714" cy="3932817"/>
          </a:xfrm>
        </p:spPr>
      </p:pic>
      <p:sp>
        <p:nvSpPr>
          <p:cNvPr id="3" name="Rezervirano mjesto sadržaja 2"/>
          <p:cNvSpPr>
            <a:spLocks noGrp="1"/>
          </p:cNvSpPr>
          <p:nvPr>
            <p:ph type="body" sz="half" idx="2"/>
          </p:nvPr>
        </p:nvSpPr>
        <p:spPr>
          <a:xfrm>
            <a:off x="953590" y="3579223"/>
            <a:ext cx="5512524" cy="4170816"/>
          </a:xfrm>
        </p:spPr>
        <p:txBody>
          <a:bodyPr/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hr-HR" sz="32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Projekt </a:t>
            </a:r>
            <a:r>
              <a:rPr lang="hr-HR" sz="32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ProMikro</a:t>
            </a:r>
            <a:r>
              <a:rPr lang="hr-HR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poticanje informatičke pismenosti kod učenika</a:t>
            </a:r>
            <a:r>
              <a:rPr lang="hr-HR" sz="32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.(5. i 6. razred)</a:t>
            </a:r>
            <a:endParaRPr lang="hr-HR" sz="3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480301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359</TotalTime>
  <Words>1043</Words>
  <Application>Microsoft Office PowerPoint</Application>
  <PresentationFormat>Široki zaslon</PresentationFormat>
  <Paragraphs>217</Paragraphs>
  <Slides>46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6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46</vt:i4>
      </vt:variant>
    </vt:vector>
  </HeadingPairs>
  <TitlesOfParts>
    <vt:vector size="53" baseType="lpstr">
      <vt:lpstr>Arial</vt:lpstr>
      <vt:lpstr>Calibri</vt:lpstr>
      <vt:lpstr>Calibri Light</vt:lpstr>
      <vt:lpstr>Symbol</vt:lpstr>
      <vt:lpstr>Times New Roman</vt:lpstr>
      <vt:lpstr>Trebuchet MS</vt:lpstr>
      <vt:lpstr>Tema sustava Office</vt:lpstr>
      <vt:lpstr>Izvješće za vijeće  roditelja </vt:lpstr>
      <vt:lpstr>Školska godina započela 4. rujna 2017. </vt:lpstr>
      <vt:lpstr>U školi imamo 18 učitelja i 2 stručna suradnika</vt:lpstr>
      <vt:lpstr>PowerPoint prezentacija</vt:lpstr>
      <vt:lpstr>ŠKOLA JE TRENUTNO U 6 PROJEKATA </vt:lpstr>
      <vt:lpstr>PROJEKT IN IN </vt:lpstr>
      <vt:lpstr>Projekt Budi STEMpatičan </vt:lpstr>
      <vt:lpstr>Shema školskog voća i povrća  Shema školskog mlijeka </vt:lpstr>
      <vt:lpstr>Projekt PROmicro </vt:lpstr>
      <vt:lpstr>Najljepši  školski  vrtovi </vt:lpstr>
      <vt:lpstr>Projekt „Ruksak (pun) kulture”</vt:lpstr>
      <vt:lpstr>Projekt „Ruksak (pun) kulture”</vt:lpstr>
      <vt:lpstr>INVESTICIJE </vt:lpstr>
      <vt:lpstr>INVESTICIJE </vt:lpstr>
      <vt:lpstr>INVESTICIJE </vt:lpstr>
      <vt:lpstr>A što smo radili i gdje smo sve bili s učenicima?... </vt:lpstr>
      <vt:lpstr>Prvi dan škole (4. 9. 2017.)</vt:lpstr>
      <vt:lpstr>Imali smo misu za početak školske godine (Zaziv Duha Svetoga)</vt:lpstr>
      <vt:lpstr>Puštali smo bijele balone za  Čojluk – Četekovac - Balince </vt:lpstr>
      <vt:lpstr>Posjetili su nas Župan Igor Andrović i saborska zastupnica Vesna Bedeković  </vt:lpstr>
      <vt:lpstr>Obilježili smo olimpijski dan i pozdravili jesen </vt:lpstr>
      <vt:lpstr>Posjetili smo stomatološku ordinciju u Mikleušu (Dan za zdrave zube)</vt:lpstr>
      <vt:lpstr>Obilježili smo svjetski dan zaštite životinja </vt:lpstr>
      <vt:lpstr>Obilježili smo Dane kruha i zahvalnosti </vt:lpstr>
      <vt:lpstr>Organizirali smo „Raspjevane” mališane Mikleuša </vt:lpstr>
      <vt:lpstr>Obilježili smo Dan općine Mikleuš i Dječji tjedan </vt:lpstr>
      <vt:lpstr>Osnovali smo univerzalnu sportsku školu </vt:lpstr>
      <vt:lpstr>Učenike „p(r)oveli” Putevima 136. brigade </vt:lpstr>
      <vt:lpstr>Sudjelovali smo u literarnoj radionici 136. brigade i literarnom natjecanju „I dok je srca, bit će i Kroacije” u organizaciji MH Slatina</vt:lpstr>
      <vt:lpstr>Osnovali smo učeničku zadrugu „Naš Vrt”…</vt:lpstr>
      <vt:lpstr>… a ovo su neki radovi naše Zadruge. </vt:lpstr>
      <vt:lpstr>Prisjetili smo se pada Vukovara (18. 11.) te smo zapalili svijeće ispred škole i Općine Mikleuš </vt:lpstr>
      <vt:lpstr>Vodili smo učenike razredne nastave u Kino Slatina na predstavu Mačak u čizmama </vt:lpstr>
      <vt:lpstr>Vodili smo učenike predmetne nastave u Kino Slatina na predstavu Zašuti </vt:lpstr>
      <vt:lpstr>Posjetio nas je i sv. Nikola koji je donio darove svim učenicima naše škole </vt:lpstr>
      <vt:lpstr>Crveni križ Slatina u suradnji s gostima iz Engleske darovao je učenike razredne nastave i predškolce poklonima </vt:lpstr>
      <vt:lpstr>Ugostili smo Željka Polića, Darka Božičkovića i Ivana Đuzela koji su nam pričali o ratu u Voćinu </vt:lpstr>
      <vt:lpstr>Organizirali smo Božićni sajam učeničkih radova</vt:lpstr>
      <vt:lpstr>Napravili smo radionice s roditeljima i učenicima u kojoj smo pravili svijećnjake i druge ukrase </vt:lpstr>
      <vt:lpstr>Organizirali smo  „Veseli petak”  za učenike </vt:lpstr>
      <vt:lpstr>Napravili smo božićnu priredbu  za učenike i njihove roditelje </vt:lpstr>
      <vt:lpstr>Ispratili smo učenike osmog razreda na terensku nastavu u Vukovar (20. 12. 2017.)</vt:lpstr>
      <vt:lpstr>PowerPoint prezentacija</vt:lpstr>
      <vt:lpstr>Sudjelujemo na 12 školskih natjecanja te smo domaćini županijskog natjecanja iz Fizike </vt:lpstr>
      <vt:lpstr>PEDAGOŠKE MJERE </vt:lpstr>
      <vt:lpstr>   Hvala na pozornosti!  Sretan i blagoslovljen                               Božić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Izvješće za vijeće  roditelja </dc:title>
  <dc:creator>pedagoginja</dc:creator>
  <cp:lastModifiedBy>pedagoginja</cp:lastModifiedBy>
  <cp:revision>83</cp:revision>
  <dcterms:created xsi:type="dcterms:W3CDTF">2017-12-13T08:15:27Z</dcterms:created>
  <dcterms:modified xsi:type="dcterms:W3CDTF">2017-12-20T11:24:07Z</dcterms:modified>
</cp:coreProperties>
</file>